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60" r:id="rId1"/>
  </p:sldMasterIdLst>
  <p:notesMasterIdLst>
    <p:notesMasterId r:id="rId36"/>
  </p:notesMasterIdLst>
  <p:handoutMasterIdLst>
    <p:handoutMasterId r:id="rId37"/>
  </p:handoutMasterIdLst>
  <p:sldIdLst>
    <p:sldId id="794" r:id="rId2"/>
    <p:sldId id="922" r:id="rId3"/>
    <p:sldId id="918" r:id="rId4"/>
    <p:sldId id="917" r:id="rId5"/>
    <p:sldId id="919" r:id="rId6"/>
    <p:sldId id="920" r:id="rId7"/>
    <p:sldId id="916" r:id="rId8"/>
    <p:sldId id="907" r:id="rId9"/>
    <p:sldId id="908" r:id="rId10"/>
    <p:sldId id="909" r:id="rId11"/>
    <p:sldId id="911" r:id="rId12"/>
    <p:sldId id="912" r:id="rId13"/>
    <p:sldId id="921" r:id="rId14"/>
    <p:sldId id="891" r:id="rId15"/>
    <p:sldId id="895" r:id="rId16"/>
    <p:sldId id="910" r:id="rId17"/>
    <p:sldId id="888" r:id="rId18"/>
    <p:sldId id="894" r:id="rId19"/>
    <p:sldId id="896" r:id="rId20"/>
    <p:sldId id="897" r:id="rId21"/>
    <p:sldId id="899" r:id="rId22"/>
    <p:sldId id="900" r:id="rId23"/>
    <p:sldId id="901" r:id="rId24"/>
    <p:sldId id="898" r:id="rId25"/>
    <p:sldId id="902" r:id="rId26"/>
    <p:sldId id="903" r:id="rId27"/>
    <p:sldId id="890" r:id="rId28"/>
    <p:sldId id="892" r:id="rId29"/>
    <p:sldId id="904" r:id="rId30"/>
    <p:sldId id="915" r:id="rId31"/>
    <p:sldId id="905" r:id="rId32"/>
    <p:sldId id="914" r:id="rId33"/>
    <p:sldId id="906" r:id="rId34"/>
    <p:sldId id="913" r:id="rId35"/>
  </p:sldIdLst>
  <p:sldSz cx="9144000" cy="6858000" type="screen4x3"/>
  <p:notesSz cx="6997700" cy="9283700"/>
  <p:defaultTextStyle>
    <a:defPPr>
      <a:defRPr lang="en-US"/>
    </a:defPPr>
    <a:lvl1pPr algn="ctr" rtl="0" fontAlgn="base">
      <a:spcBef>
        <a:spcPct val="0"/>
      </a:spcBef>
      <a:spcAft>
        <a:spcPct val="0"/>
      </a:spcAft>
      <a:defRPr sz="2000" b="1" kern="1200">
        <a:solidFill>
          <a:srgbClr val="FFFFFF"/>
        </a:solidFill>
        <a:latin typeface="Arial" charset="0"/>
        <a:ea typeface="+mn-ea"/>
        <a:cs typeface="+mn-cs"/>
      </a:defRPr>
    </a:lvl1pPr>
    <a:lvl2pPr marL="457200" algn="ctr" rtl="0" fontAlgn="base">
      <a:spcBef>
        <a:spcPct val="0"/>
      </a:spcBef>
      <a:spcAft>
        <a:spcPct val="0"/>
      </a:spcAft>
      <a:defRPr sz="2000" b="1" kern="1200">
        <a:solidFill>
          <a:srgbClr val="FFFFFF"/>
        </a:solidFill>
        <a:latin typeface="Arial" charset="0"/>
        <a:ea typeface="+mn-ea"/>
        <a:cs typeface="+mn-cs"/>
      </a:defRPr>
    </a:lvl2pPr>
    <a:lvl3pPr marL="914400" algn="ctr" rtl="0" fontAlgn="base">
      <a:spcBef>
        <a:spcPct val="0"/>
      </a:spcBef>
      <a:spcAft>
        <a:spcPct val="0"/>
      </a:spcAft>
      <a:defRPr sz="2000" b="1" kern="1200">
        <a:solidFill>
          <a:srgbClr val="FFFFFF"/>
        </a:solidFill>
        <a:latin typeface="Arial" charset="0"/>
        <a:ea typeface="+mn-ea"/>
        <a:cs typeface="+mn-cs"/>
      </a:defRPr>
    </a:lvl3pPr>
    <a:lvl4pPr marL="1371600" algn="ctr" rtl="0" fontAlgn="base">
      <a:spcBef>
        <a:spcPct val="0"/>
      </a:spcBef>
      <a:spcAft>
        <a:spcPct val="0"/>
      </a:spcAft>
      <a:defRPr sz="2000" b="1" kern="1200">
        <a:solidFill>
          <a:srgbClr val="FFFFFF"/>
        </a:solidFill>
        <a:latin typeface="Arial" charset="0"/>
        <a:ea typeface="+mn-ea"/>
        <a:cs typeface="+mn-cs"/>
      </a:defRPr>
    </a:lvl4pPr>
    <a:lvl5pPr marL="1828800" algn="ctr" rtl="0" fontAlgn="base">
      <a:spcBef>
        <a:spcPct val="0"/>
      </a:spcBef>
      <a:spcAft>
        <a:spcPct val="0"/>
      </a:spcAft>
      <a:defRPr sz="2000" b="1" kern="1200">
        <a:solidFill>
          <a:srgbClr val="FFFFFF"/>
        </a:solidFill>
        <a:latin typeface="Arial" charset="0"/>
        <a:ea typeface="+mn-ea"/>
        <a:cs typeface="+mn-cs"/>
      </a:defRPr>
    </a:lvl5pPr>
    <a:lvl6pPr marL="2286000" algn="l" defTabSz="914400" rtl="0" eaLnBrk="1" latinLnBrk="0" hangingPunct="1">
      <a:defRPr sz="2000" b="1" kern="1200">
        <a:solidFill>
          <a:srgbClr val="FFFFFF"/>
        </a:solidFill>
        <a:latin typeface="Arial" charset="0"/>
        <a:ea typeface="+mn-ea"/>
        <a:cs typeface="+mn-cs"/>
      </a:defRPr>
    </a:lvl6pPr>
    <a:lvl7pPr marL="2743200" algn="l" defTabSz="914400" rtl="0" eaLnBrk="1" latinLnBrk="0" hangingPunct="1">
      <a:defRPr sz="2000" b="1" kern="1200">
        <a:solidFill>
          <a:srgbClr val="FFFFFF"/>
        </a:solidFill>
        <a:latin typeface="Arial" charset="0"/>
        <a:ea typeface="+mn-ea"/>
        <a:cs typeface="+mn-cs"/>
      </a:defRPr>
    </a:lvl7pPr>
    <a:lvl8pPr marL="3200400" algn="l" defTabSz="914400" rtl="0" eaLnBrk="1" latinLnBrk="0" hangingPunct="1">
      <a:defRPr sz="2000" b="1" kern="1200">
        <a:solidFill>
          <a:srgbClr val="FFFFFF"/>
        </a:solidFill>
        <a:latin typeface="Arial" charset="0"/>
        <a:ea typeface="+mn-ea"/>
        <a:cs typeface="+mn-cs"/>
      </a:defRPr>
    </a:lvl8pPr>
    <a:lvl9pPr marL="3657600" algn="l" defTabSz="914400" rtl="0" eaLnBrk="1" latinLnBrk="0" hangingPunct="1">
      <a:defRPr sz="2000" b="1" kern="1200">
        <a:solidFill>
          <a:srgbClr val="FFFFFF"/>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useTimings="0">
    <p:present/>
    <p:sldAll/>
    <p:penClr>
      <a:srgbClr val="000000"/>
    </p:penClr>
  </p:showPr>
  <p:clrMru>
    <a:srgbClr val="005400"/>
    <a:srgbClr val="F39FD1"/>
    <a:srgbClr val="FFFFFF"/>
    <a:srgbClr val="FAFD00"/>
    <a:srgbClr val="676767"/>
    <a:srgbClr val="00279F"/>
    <a:srgbClr val="1F0099"/>
    <a:srgbClr val="13D6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2" autoAdjust="0"/>
    <p:restoredTop sz="94660"/>
  </p:normalViewPr>
  <p:slideViewPr>
    <p:cSldViewPr snapToGrid="0">
      <p:cViewPr>
        <p:scale>
          <a:sx n="80" d="100"/>
          <a:sy n="80" d="100"/>
        </p:scale>
        <p:origin x="-9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613"/>
            <a:ext cx="3032337" cy="460961"/>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algn="l" defTabSz="969074" eaLnBrk="0" hangingPunct="0">
              <a:defRPr sz="1000" b="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65363" y="1613"/>
            <a:ext cx="3032337" cy="460961"/>
          </a:xfrm>
          <a:prstGeom prst="rect">
            <a:avLst/>
          </a:prstGeom>
          <a:noFill/>
          <a:ln w="9525">
            <a:noFill/>
            <a:miter lim="800000"/>
            <a:headEnd/>
            <a:tailEnd/>
          </a:ln>
          <a:effectLst/>
        </p:spPr>
        <p:txBody>
          <a:bodyPr vert="horz" wrap="square" lIns="19381" tIns="0" rIns="19381" bIns="0" numCol="1" anchor="t" anchorCtr="0" compatLnSpc="1">
            <a:prstTxWarp prst="textNoShape">
              <a:avLst/>
            </a:prstTxWarp>
          </a:bodyPr>
          <a:lstStyle>
            <a:lvl1pPr algn="r" defTabSz="969074" eaLnBrk="0" hangingPunct="0">
              <a:defRPr sz="1000" b="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21128"/>
            <a:ext cx="3032337" cy="460961"/>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algn="l" defTabSz="969074" eaLnBrk="0" hangingPunct="0">
              <a:defRPr sz="1000" b="0" i="1">
                <a:latin typeface="Arial" charset="0"/>
              </a:defRPr>
            </a:lvl1pPr>
          </a:lstStyle>
          <a:p>
            <a:pPr>
              <a:defRPr/>
            </a:pPr>
            <a:endParaRPr lang="en-US" dirty="0"/>
          </a:p>
        </p:txBody>
      </p:sp>
      <p:sp>
        <p:nvSpPr>
          <p:cNvPr id="3077" name="Rectangle 5"/>
          <p:cNvSpPr>
            <a:spLocks noGrp="1" noChangeArrowheads="1"/>
          </p:cNvSpPr>
          <p:nvPr>
            <p:ph type="sldNum" sz="quarter" idx="3"/>
          </p:nvPr>
        </p:nvSpPr>
        <p:spPr bwMode="auto">
          <a:xfrm>
            <a:off x="3965363" y="8821128"/>
            <a:ext cx="3032337" cy="460961"/>
          </a:xfrm>
          <a:prstGeom prst="rect">
            <a:avLst/>
          </a:prstGeom>
          <a:noFill/>
          <a:ln w="9525">
            <a:noFill/>
            <a:miter lim="800000"/>
            <a:headEnd/>
            <a:tailEnd/>
          </a:ln>
          <a:effectLst/>
        </p:spPr>
        <p:txBody>
          <a:bodyPr vert="horz" wrap="square" lIns="19381" tIns="0" rIns="19381" bIns="0" numCol="1" anchor="b" anchorCtr="0" compatLnSpc="1">
            <a:prstTxWarp prst="textNoShape">
              <a:avLst/>
            </a:prstTxWarp>
          </a:bodyPr>
          <a:lstStyle>
            <a:lvl1pPr algn="r" defTabSz="969074" eaLnBrk="0" hangingPunct="0">
              <a:defRPr sz="1000" b="0" i="1">
                <a:latin typeface="Arial" charset="0"/>
              </a:defRPr>
            </a:lvl1pPr>
          </a:lstStyle>
          <a:p>
            <a:pPr>
              <a:defRPr/>
            </a:pPr>
            <a:fld id="{FA1F4664-0807-43CB-A821-23140142C20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idx="2"/>
          </p:nvPr>
        </p:nvSpPr>
        <p:spPr bwMode="auto">
          <a:xfrm>
            <a:off x="52388" y="57150"/>
            <a:ext cx="6899275" cy="517525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Rot="1" noChangeAspect="1" noChangeArrowheads="1" noTextEdit="1"/>
          </p:cNvSpPr>
          <p:nvPr>
            <p:ph type="sldImg"/>
          </p:nvPr>
        </p:nvSpPr>
        <p:spPr>
          <a:xfrm>
            <a:off x="387350" y="260350"/>
            <a:ext cx="6232525" cy="4675188"/>
          </a:xfrm>
          <a:solidFill>
            <a:srgbClr val="FFFFFF"/>
          </a:solidFill>
          <a:ln/>
        </p:spPr>
      </p:sp>
      <p:sp>
        <p:nvSpPr>
          <p:cNvPr id="30723" name="Rectangle 1027"/>
          <p:cNvSpPr>
            <a:spLocks noGrp="1" noChangeArrowheads="1"/>
          </p:cNvSpPr>
          <p:nvPr>
            <p:ph type="body" idx="1"/>
          </p:nvPr>
        </p:nvSpPr>
        <p:spPr bwMode="auto">
          <a:xfrm>
            <a:off x="933027" y="4383970"/>
            <a:ext cx="5131647" cy="4229241"/>
          </a:xfrm>
          <a:prstGeom prst="rect">
            <a:avLst/>
          </a:prstGeom>
          <a:noFill/>
          <a:ln w="12700">
            <a:miter lim="800000"/>
            <a:headEnd type="none" w="sm" len="sm"/>
            <a:tailEnd type="none" w="sm" len="sm"/>
          </a:ln>
        </p:spPr>
        <p:txBody>
          <a:bodyPr lIns="93985" tIns="46993" rIns="93985" bIns="46993"/>
          <a:lstStyle/>
          <a:p>
            <a:pPr defTabSz="940001">
              <a:spcBef>
                <a:spcPct val="0"/>
              </a:spcBef>
            </a:pPr>
            <a:endParaRPr lang="en-CA" sz="24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pPr>
              <a:defRPr/>
            </a:pPr>
            <a:r>
              <a:rPr lang="en-US" dirty="0" smtClean="0"/>
              <a:t>2/17/2010</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DEFA77-9126-4C64-9E09-BE5978632B4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dirty="0" smtClean="0"/>
              <a:t>2/17/2010</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8AEEA05-69F2-4E26-A2F5-B65A8C67B5D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dirty="0" smtClean="0"/>
              <a:t>2/17/2010</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C209AE8-F3E3-439F-87B8-F48A1761D8A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pPr>
              <a:defRPr/>
            </a:pPr>
            <a:r>
              <a:rPr lang="en-US" dirty="0" smtClean="0"/>
              <a:t>2/17/2010</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B53B25-9435-47F4-97BE-93A3F68EAF7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2/17/2010</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1C956BD-3B38-4495-8DF1-3959EE16D805}"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pPr>
              <a:defRPr/>
            </a:pPr>
            <a:r>
              <a:rPr lang="en-US" dirty="0" smtClean="0"/>
              <a:t>2/17/2010</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AF6FFEB-D4EA-40CC-AF61-DBDA0FE8705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pPr>
              <a:defRPr/>
            </a:pPr>
            <a:r>
              <a:rPr lang="en-US" dirty="0" smtClean="0"/>
              <a:t>2/17/2010</a:t>
            </a: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45DC077-E8C0-49D3-9967-A9ACADA0E5A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pPr>
              <a:defRPr/>
            </a:pPr>
            <a:r>
              <a:rPr lang="en-US" dirty="0" smtClean="0"/>
              <a:t>2/17/2010</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10FC116-3982-4726-8ACC-6926FFEEB231}"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2/17/2010</a:t>
            </a: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C55A11F-98ED-4147-823B-6C371FC4EE1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2/17/2010</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4CBF2F7-4AB8-4A63-8BFF-9B32A0CDD6C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2/17/2010</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0C4A7A0-6342-4345-99C3-E284F4448E1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2/17/2010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EDBF52-4501-4069-B697-CAFA13F1AE4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ol.gov/olms/regs/compliance/rrlo/lmrda.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377.ca/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lrGQ7ylBFu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84200" y="393700"/>
            <a:ext cx="7891463" cy="4502150"/>
          </a:xfrm>
        </p:spPr>
        <p:txBody>
          <a:bodyPr>
            <a:noAutofit/>
          </a:bodyPr>
          <a:lstStyle/>
          <a:p>
            <a:pPr indent="114300" algn="ctr" eaLnBrk="1" fontAlgn="auto" hangingPunct="1">
              <a:spcAft>
                <a:spcPts val="0"/>
              </a:spcAft>
              <a:defRPr/>
            </a:pP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400" b="1" dirty="0" smtClean="0">
                <a:solidFill>
                  <a:schemeClr val="tx1"/>
                </a:solidFill>
              </a:rPr>
              <a:t>Union Accountability and the Law: Recasting the Current Debate</a:t>
            </a:r>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2400" b="0" dirty="0" smtClean="0">
                <a:solidFill>
                  <a:schemeClr val="tx1"/>
                </a:solidFill>
                <a:effectLst/>
              </a:rPr>
              <a:t>Sean Tucker</a:t>
            </a:r>
            <a:br>
              <a:rPr lang="en-US" sz="2400" b="0" dirty="0" smtClean="0">
                <a:solidFill>
                  <a:schemeClr val="tx1"/>
                </a:solidFill>
                <a:effectLst/>
              </a:rPr>
            </a:br>
            <a:r>
              <a:rPr lang="en-US" sz="2400" dirty="0" smtClean="0"/>
              <a:t>sean.tucker@uregina.ca</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Faculty of Business Administration</a:t>
            </a:r>
            <a:br>
              <a:rPr lang="en-US" sz="2400" b="0" dirty="0" smtClean="0">
                <a:solidFill>
                  <a:schemeClr val="tx1"/>
                </a:solidFill>
                <a:effectLst/>
              </a:rPr>
            </a:br>
            <a:r>
              <a:rPr lang="en-US" sz="2400" b="0" dirty="0" smtClean="0">
                <a:solidFill>
                  <a:schemeClr val="tx1"/>
                </a:solidFill>
                <a:effectLst/>
              </a:rPr>
              <a:t>University of Regina</a:t>
            </a:r>
            <a:br>
              <a:rPr lang="en-US" sz="2400" b="0" dirty="0" smtClean="0">
                <a:solidFill>
                  <a:schemeClr val="tx1"/>
                </a:solidFill>
                <a:effectLst/>
              </a:rPr>
            </a:b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Wednesday, May 23, 2012 </a:t>
            </a:r>
            <a:r>
              <a:rPr lang="en-US" sz="2400" b="0" dirty="0" smtClean="0">
                <a:solidFill>
                  <a:schemeClr val="tx1"/>
                </a:solidFill>
              </a:rPr>
              <a:t/>
            </a:r>
            <a:br>
              <a:rPr lang="en-US" sz="2400" b="0" dirty="0" smtClean="0">
                <a:solidFill>
                  <a:schemeClr val="tx1"/>
                </a:solidFill>
              </a:rPr>
            </a:br>
            <a:endParaRPr lang="en-US" sz="2400" b="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Private Member’s Bill C-377</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10</a:t>
            </a:fld>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18408" y="1021279"/>
            <a:ext cx="3435041" cy="5106390"/>
          </a:xfrm>
          <a:prstGeom prst="rect">
            <a:avLst/>
          </a:prstGeom>
          <a:noFill/>
          <a:ln w="9525">
            <a:noFill/>
            <a:miter lim="800000"/>
            <a:headEnd/>
            <a:tailEnd/>
          </a:ln>
        </p:spPr>
      </p:pic>
      <p:sp>
        <p:nvSpPr>
          <p:cNvPr id="5" name="Left Arrow 4"/>
          <p:cNvSpPr/>
          <p:nvPr/>
        </p:nvSpPr>
        <p:spPr>
          <a:xfrm>
            <a:off x="4271158" y="1634836"/>
            <a:ext cx="4065320" cy="4599709"/>
          </a:xfrm>
          <a:prstGeom prst="leftArrow">
            <a:avLst>
              <a:gd name="adj1" fmla="val 50000"/>
              <a:gd name="adj2" fmla="val 49644"/>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Labour relations, political, lobbying, gifts, grants, administration, overhead, organizing, bargaining, conference, convention, education, and training.</a:t>
            </a:r>
            <a:endParaRPr lang="en-CA" sz="18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Private Member’s Bill C-377</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11</a:t>
            </a:fld>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613897" y="1053935"/>
            <a:ext cx="2711194" cy="5472838"/>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4106828" y="4286992"/>
            <a:ext cx="4538409" cy="1535382"/>
          </a:xfrm>
          <a:prstGeom prst="rect">
            <a:avLst/>
          </a:prstGeom>
          <a:noFill/>
          <a:ln w="9525">
            <a:noFill/>
            <a:miter lim="800000"/>
            <a:headEnd/>
            <a:tailEnd/>
          </a:ln>
        </p:spPr>
      </p:pic>
      <p:sp>
        <p:nvSpPr>
          <p:cNvPr id="6" name="Left Arrow 5"/>
          <p:cNvSpPr/>
          <p:nvPr/>
        </p:nvSpPr>
        <p:spPr>
          <a:xfrm>
            <a:off x="3582388" y="910440"/>
            <a:ext cx="3376551" cy="1773383"/>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Legal and “any other prescribed statements”</a:t>
            </a:r>
            <a:endParaRPr lang="en-CA" sz="1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Mandatory Public Disclosure of Union Financial Information in the U.S.</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12</a:t>
            </a:fld>
            <a:endParaRPr lang="en-US" dirty="0"/>
          </a:p>
        </p:txBody>
      </p:sp>
      <p:sp>
        <p:nvSpPr>
          <p:cNvPr id="5" name="Content Placeholder 4"/>
          <p:cNvSpPr>
            <a:spLocks noGrp="1"/>
          </p:cNvSpPr>
          <p:nvPr>
            <p:ph idx="1"/>
          </p:nvPr>
        </p:nvSpPr>
        <p:spPr/>
        <p:txBody>
          <a:bodyPr>
            <a:normAutofit/>
          </a:bodyPr>
          <a:lstStyle/>
          <a:p>
            <a:pPr>
              <a:buNone/>
            </a:pPr>
            <a:r>
              <a:rPr lang="en-CA" sz="2400" dirty="0" smtClean="0"/>
              <a:t>Annual reports can be accessed at this link:</a:t>
            </a:r>
          </a:p>
          <a:p>
            <a:pPr>
              <a:buNone/>
            </a:pPr>
            <a:r>
              <a:rPr lang="en-CA" sz="2400" dirty="0" smtClean="0"/>
              <a:t> </a:t>
            </a:r>
            <a:r>
              <a:rPr lang="en-CA" sz="2400" dirty="0" smtClean="0">
                <a:hlinkClick r:id="rId2"/>
              </a:rPr>
              <a:t>http://www.dol.gov/olms/regs/compliance/rrlo/lmrda.htm#1</a:t>
            </a:r>
            <a:endParaRPr lang="en-CA" sz="2400" dirty="0" smtClean="0"/>
          </a:p>
          <a:p>
            <a:pPr>
              <a:buNone/>
            </a:pPr>
            <a:endParaRPr lang="en-CA" sz="2400" dirty="0" smtClean="0"/>
          </a:p>
          <a:p>
            <a:pPr>
              <a:buNone/>
            </a:pPr>
            <a:r>
              <a:rPr lang="en-CA" sz="2400" dirty="0" smtClean="0"/>
              <a:t>For example:</a:t>
            </a:r>
          </a:p>
          <a:p>
            <a:pPr>
              <a:buNone/>
            </a:pPr>
            <a:r>
              <a:rPr lang="en-CA" sz="2400" dirty="0" smtClean="0"/>
              <a:t>AMERICAN FEDERATION OF SCHOOL ADMINISTRATORS LOCAL 1</a:t>
            </a:r>
          </a:p>
          <a:p>
            <a:pPr>
              <a:buNone/>
            </a:pPr>
            <a:endParaRPr lang="en-CA" sz="2400" dirty="0" smtClean="0"/>
          </a:p>
          <a:p>
            <a:pPr>
              <a:buNone/>
            </a:pPr>
            <a:r>
              <a:rPr lang="en-CA" sz="2400" b="1" dirty="0" smtClean="0"/>
              <a:t>     </a:t>
            </a:r>
          </a:p>
          <a:p>
            <a:pPr>
              <a:buNone/>
            </a:pPr>
            <a:endParaRPr lang="en-CA"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Private Member’s Bill C-377</a:t>
            </a:r>
            <a:endParaRPr lang="en-CA" sz="3200" b="1" dirty="0"/>
          </a:p>
        </p:txBody>
      </p:sp>
      <p:sp>
        <p:nvSpPr>
          <p:cNvPr id="2" name="Content Placeholder 1"/>
          <p:cNvSpPr>
            <a:spLocks noGrp="1"/>
          </p:cNvSpPr>
          <p:nvPr>
            <p:ph idx="1"/>
          </p:nvPr>
        </p:nvSpPr>
        <p:spPr/>
        <p:txBody>
          <a:bodyPr/>
          <a:lstStyle/>
          <a:p>
            <a:pPr>
              <a:buNone/>
            </a:pPr>
            <a:r>
              <a:rPr lang="en-CA" sz="2200" dirty="0" smtClean="0"/>
              <a:t>     </a:t>
            </a:r>
            <a:r>
              <a:rPr lang="en-CA" sz="2400" dirty="0" smtClean="0"/>
              <a:t>“Public disclosure will help the public better understand how the benefits that are provided are being utilized. This is in line with the increased transparency we have introduced for government departments, agencies and native reserves. </a:t>
            </a:r>
            <a:r>
              <a:rPr lang="en-CA" sz="2400" b="1" dirty="0" smtClean="0"/>
              <a:t>It is also in line with the public disclosure required of charities and political parties, which also receive substantial public benefits through the tax system.</a:t>
            </a:r>
          </a:p>
          <a:p>
            <a:pPr>
              <a:buNone/>
            </a:pPr>
            <a:r>
              <a:rPr lang="en-CA" sz="2400" b="1" dirty="0" smtClean="0"/>
              <a:t>      I want to note that public disclosure is strongly supported by the Canadian public and by union workers themselves.”</a:t>
            </a:r>
          </a:p>
          <a:p>
            <a:pPr>
              <a:buNone/>
            </a:pPr>
            <a:r>
              <a:rPr lang="en-CA" sz="2200" dirty="0" smtClean="0"/>
              <a:t>      </a:t>
            </a:r>
          </a:p>
          <a:p>
            <a:pPr>
              <a:buNone/>
            </a:pPr>
            <a:r>
              <a:rPr lang="en-CA" sz="2200" dirty="0" smtClean="0"/>
              <a:t>      </a:t>
            </a:r>
            <a:r>
              <a:rPr lang="en-CA" sz="1800" dirty="0" smtClean="0"/>
              <a:t>Source: Hansard, Russ Hiebert, December 5, 2011.</a:t>
            </a:r>
          </a:p>
          <a:p>
            <a:endParaRPr lang="en-CA"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1. Canadians Demand Public Disclosure</a:t>
            </a:r>
            <a:endParaRPr lang="en-CA" sz="3200" dirty="0">
              <a:solidFill>
                <a:schemeClr val="tx1"/>
              </a:solidFill>
              <a:effectLst/>
            </a:endParaRPr>
          </a:p>
        </p:txBody>
      </p:sp>
      <p:sp>
        <p:nvSpPr>
          <p:cNvPr id="2" name="Content Placeholder 1"/>
          <p:cNvSpPr>
            <a:spLocks noGrp="1"/>
          </p:cNvSpPr>
          <p:nvPr>
            <p:ph idx="1"/>
          </p:nvPr>
        </p:nvSpPr>
        <p:spPr/>
        <p:txBody>
          <a:bodyPr/>
          <a:lstStyle/>
          <a:p>
            <a:pPr indent="0">
              <a:spcBef>
                <a:spcPts val="0"/>
              </a:spcBef>
              <a:buNone/>
            </a:pPr>
            <a:r>
              <a:rPr lang="en-CA" sz="2400" dirty="0" smtClean="0"/>
              <a:t>“With the passage of the bill, the public would be empowered to gauge the effectiveness, financial integrity and health of any labour union. This is something that Canadians want. </a:t>
            </a:r>
            <a:r>
              <a:rPr lang="en-CA" sz="2400" b="1" dirty="0" smtClean="0"/>
              <a:t>According to a Nanos poll taken on Labour Day of last year, 83% of Canadians and 86% of union members want public financial disclosure for unions</a:t>
            </a:r>
            <a:r>
              <a:rPr lang="en-CA" sz="2400" dirty="0" smtClean="0"/>
              <a:t>.”</a:t>
            </a:r>
          </a:p>
          <a:p>
            <a:pPr>
              <a:buNone/>
            </a:pPr>
            <a:r>
              <a:rPr lang="en-CA" sz="2000" dirty="0" smtClean="0"/>
              <a:t> </a:t>
            </a:r>
          </a:p>
          <a:p>
            <a:pPr>
              <a:buNone/>
            </a:pPr>
            <a:r>
              <a:rPr lang="en-CA" sz="1800" dirty="0" smtClean="0"/>
              <a:t>       Source: Hansard, Russ Hiebert, February 6, 2012.</a:t>
            </a:r>
          </a:p>
          <a:p>
            <a:endParaRPr lang="en-CA"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1. Canadians Demand </a:t>
            </a:r>
            <a:r>
              <a:rPr lang="en-CA" sz="3200" b="1" dirty="0" smtClean="0"/>
              <a:t>P</a:t>
            </a:r>
            <a:r>
              <a:rPr lang="en-CA" sz="3200" b="1" dirty="0" smtClean="0">
                <a:solidFill>
                  <a:schemeClr val="tx1"/>
                </a:solidFill>
                <a:effectLst/>
              </a:rPr>
              <a:t>ublic </a:t>
            </a:r>
            <a:r>
              <a:rPr lang="en-CA" sz="3200" b="1" dirty="0" smtClean="0"/>
              <a:t>D</a:t>
            </a:r>
            <a:r>
              <a:rPr lang="en-CA" sz="3200" b="1" dirty="0" smtClean="0">
                <a:solidFill>
                  <a:schemeClr val="tx1"/>
                </a:solidFill>
                <a:effectLst/>
              </a:rPr>
              <a:t>isclosure</a:t>
            </a:r>
            <a:endParaRPr lang="en-CA" sz="3200" b="1" dirty="0">
              <a:solidFill>
                <a:schemeClr val="tx1"/>
              </a:solidFill>
              <a:effectLst/>
            </a:endParaRPr>
          </a:p>
        </p:txBody>
      </p:sp>
      <p:sp>
        <p:nvSpPr>
          <p:cNvPr id="2" name="Content Placeholder 1"/>
          <p:cNvSpPr>
            <a:spLocks noGrp="1"/>
          </p:cNvSpPr>
          <p:nvPr>
            <p:ph idx="1"/>
          </p:nvPr>
        </p:nvSpPr>
        <p:spPr/>
        <p:txBody>
          <a:bodyPr>
            <a:normAutofit/>
          </a:bodyPr>
          <a:lstStyle/>
          <a:p>
            <a:pPr algn="ctr">
              <a:buNone/>
            </a:pPr>
            <a:r>
              <a:rPr lang="en-CA" sz="2400" dirty="0" smtClean="0">
                <a:hlinkClick r:id="rId2"/>
              </a:rPr>
              <a:t>www.c377.ca/en</a:t>
            </a:r>
            <a:endParaRPr lang="en-CA" sz="2400" dirty="0" smtClean="0"/>
          </a:p>
          <a:p>
            <a:pPr algn="ctr">
              <a:buNone/>
            </a:pPr>
            <a:endParaRPr lang="en-CA" sz="2400" dirty="0"/>
          </a:p>
          <a:p>
            <a:pPr indent="0">
              <a:spcBef>
                <a:spcPts val="0"/>
              </a:spcBef>
              <a:buNone/>
            </a:pPr>
            <a:endParaRPr lang="en-CA" sz="2400" dirty="0" smtClean="0"/>
          </a:p>
          <a:p>
            <a:pPr indent="0">
              <a:spcBef>
                <a:spcPts val="0"/>
              </a:spcBef>
              <a:buNone/>
            </a:pPr>
            <a:endParaRPr lang="en-CA" sz="2400" dirty="0" smtClean="0"/>
          </a:p>
          <a:p>
            <a:pPr indent="0">
              <a:spcBef>
                <a:spcPts val="0"/>
              </a:spcBef>
              <a:buNone/>
            </a:pPr>
            <a:r>
              <a:rPr lang="en-CA" sz="2400" dirty="0" smtClean="0"/>
              <a:t>“Your </a:t>
            </a:r>
            <a:r>
              <a:rPr lang="en-CA" sz="2400" dirty="0"/>
              <a:t>bill is particularly timely, in fact, given that a recent Nanos Research poll found that 83 per cent of working Canadians believe that the law should require both public and private sector unions to be financially transparent with the </a:t>
            </a:r>
            <a:r>
              <a:rPr lang="en-CA" sz="2400" dirty="0" smtClean="0"/>
              <a:t>public.”</a:t>
            </a:r>
            <a:r>
              <a:rPr lang="en-CA" sz="1900" dirty="0" smtClean="0"/>
              <a:t>      </a:t>
            </a:r>
          </a:p>
          <a:p>
            <a:pPr>
              <a:buNone/>
            </a:pPr>
            <a:r>
              <a:rPr lang="en-CA" sz="1900" dirty="0" smtClean="0"/>
              <a:t>         Source: Canadian Federation of Independent Businesses. October 19, 2011.</a:t>
            </a:r>
          </a:p>
          <a:p>
            <a:pPr>
              <a:buNone/>
            </a:pPr>
            <a:r>
              <a:rPr lang="en-CA" sz="2000" dirty="0" smtClean="0"/>
              <a:t> </a:t>
            </a:r>
          </a:p>
          <a:p>
            <a:endParaRPr lang="en-CA"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1. Canadians Demand </a:t>
            </a:r>
            <a:r>
              <a:rPr lang="en-CA" sz="3200" b="1" dirty="0" smtClean="0"/>
              <a:t>P</a:t>
            </a:r>
            <a:r>
              <a:rPr lang="en-CA" sz="3200" b="1" dirty="0" smtClean="0">
                <a:solidFill>
                  <a:schemeClr val="tx1"/>
                </a:solidFill>
                <a:effectLst/>
              </a:rPr>
              <a:t>ublic </a:t>
            </a:r>
            <a:r>
              <a:rPr lang="en-CA" sz="3200" b="1" dirty="0" smtClean="0"/>
              <a:t>D</a:t>
            </a:r>
            <a:r>
              <a:rPr lang="en-CA" sz="3200" b="1" dirty="0" smtClean="0">
                <a:solidFill>
                  <a:schemeClr val="tx1"/>
                </a:solidFill>
                <a:effectLst/>
              </a:rPr>
              <a:t>isclosure</a:t>
            </a:r>
            <a:endParaRPr lang="en-CA" sz="3200" b="1" dirty="0">
              <a:solidFill>
                <a:schemeClr val="tx1"/>
              </a:solidFill>
              <a:effectLst/>
            </a:endParaRPr>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16</a:t>
            </a:fld>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21573" y="1507158"/>
            <a:ext cx="8410921" cy="2364198"/>
          </a:xfrm>
          <a:prstGeom prst="rect">
            <a:avLst/>
          </a:prstGeom>
          <a:noFill/>
          <a:ln w="9525">
            <a:noFill/>
            <a:miter lim="800000"/>
            <a:headEnd/>
            <a:tailEnd/>
          </a:ln>
        </p:spPr>
      </p:pic>
      <p:sp>
        <p:nvSpPr>
          <p:cNvPr id="6" name="Title 2"/>
          <p:cNvSpPr txBox="1">
            <a:spLocks/>
          </p:cNvSpPr>
          <p:nvPr/>
        </p:nvSpPr>
        <p:spPr>
          <a:xfrm>
            <a:off x="514598" y="4785282"/>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1800" b="0" i="0" u="none" strike="noStrike" kern="1200" cap="none" spc="0" normalizeH="0" baseline="0" noProof="0" dirty="0" smtClean="0">
                <a:ln>
                  <a:noFill/>
                </a:ln>
                <a:solidFill>
                  <a:schemeClr val="tx1"/>
                </a:solidFill>
                <a:effectLst/>
                <a:uLnTx/>
                <a:uFillTx/>
                <a:latin typeface="+mj-lt"/>
                <a:ea typeface="+mj-ea"/>
                <a:cs typeface="+mj-cs"/>
              </a:rPr>
              <a:t>Source: A Consultation Paper on the Renewal of Labour Legislation in Saskatchewan</a:t>
            </a:r>
            <a:r>
              <a:rPr kumimoji="0" lang="en-CA" sz="1800" b="0" i="0" u="none" strike="noStrike" kern="1200" cap="none" spc="0" normalizeH="0" noProof="0" dirty="0" smtClean="0">
                <a:ln>
                  <a:noFill/>
                </a:ln>
                <a:solidFill>
                  <a:schemeClr val="tx1"/>
                </a:solidFill>
                <a:effectLst/>
                <a:uLnTx/>
                <a:uFillTx/>
                <a:latin typeface="+mj-lt"/>
                <a:ea typeface="+mj-ea"/>
                <a:cs typeface="+mj-cs"/>
              </a:rPr>
              <a:t> (May 2, 2012), p. 13.</a:t>
            </a:r>
            <a:endParaRPr kumimoji="0" lang="en-CA" sz="1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Labour Watch-Nanos Public Opinion Poll (2011)</a:t>
            </a:r>
            <a:endParaRPr lang="en-CA" sz="3200" b="1" dirty="0">
              <a:solidFill>
                <a:schemeClr val="tx1"/>
              </a:solidFill>
              <a:effectLst/>
            </a:endParaRPr>
          </a:p>
        </p:txBody>
      </p:sp>
      <p:sp>
        <p:nvSpPr>
          <p:cNvPr id="2" name="Content Placeholder 1"/>
          <p:cNvSpPr>
            <a:spLocks noGrp="1"/>
          </p:cNvSpPr>
          <p:nvPr>
            <p:ph idx="1"/>
          </p:nvPr>
        </p:nvSpPr>
        <p:spPr/>
        <p:txBody>
          <a:bodyPr/>
          <a:lstStyle/>
          <a:p>
            <a:pPr indent="0">
              <a:spcBef>
                <a:spcPts val="0"/>
              </a:spcBef>
              <a:buNone/>
            </a:pPr>
            <a:endParaRPr lang="en-CA" dirty="0" smtClean="0"/>
          </a:p>
          <a:p>
            <a:pPr indent="0">
              <a:spcBef>
                <a:spcPts val="0"/>
              </a:spcBef>
              <a:buNone/>
            </a:pPr>
            <a:endParaRPr lang="en-CA" dirty="0" smtClean="0"/>
          </a:p>
          <a:p>
            <a:pPr indent="0">
              <a:spcBef>
                <a:spcPts val="0"/>
              </a:spcBef>
              <a:buNone/>
            </a:pPr>
            <a:r>
              <a:rPr lang="en-CA" b="1" dirty="0" smtClean="0"/>
              <a:t>“83% of Canadians agreed with mandatory public financial disclosure for both public and</a:t>
            </a:r>
          </a:p>
          <a:p>
            <a:pPr indent="0">
              <a:spcBef>
                <a:spcPts val="0"/>
              </a:spcBef>
              <a:buNone/>
            </a:pPr>
            <a:r>
              <a:rPr lang="en-CA" b="1" dirty="0" smtClean="0"/>
              <a:t>private sector unions on a regular basis.”</a:t>
            </a:r>
          </a:p>
          <a:p>
            <a:pPr indent="0">
              <a:spcBef>
                <a:spcPts val="0"/>
              </a:spcBef>
              <a:buNone/>
            </a:pPr>
            <a:endParaRPr lang="en-CA" dirty="0" smtClean="0"/>
          </a:p>
          <a:p>
            <a:pPr indent="0">
              <a:spcBef>
                <a:spcPts val="0"/>
              </a:spcBef>
              <a:buNone/>
            </a:pPr>
            <a:endParaRPr lang="en-CA" dirty="0" smtClean="0"/>
          </a:p>
          <a:p>
            <a:pPr>
              <a:buNone/>
            </a:pPr>
            <a:r>
              <a:rPr lang="en-CA" sz="1800" dirty="0" smtClean="0"/>
              <a:t>Source: State of the Unions 2011 - LabourWatch – August 2011</a:t>
            </a:r>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Labour Watch-Nanos Public Opinion Poll (2011)</a:t>
            </a:r>
            <a:endParaRPr lang="en-CA" sz="3200" b="1" dirty="0">
              <a:solidFill>
                <a:schemeClr val="tx1"/>
              </a:solidFill>
              <a:effectLst/>
            </a:endParaRPr>
          </a:p>
        </p:txBody>
      </p:sp>
      <p:sp>
        <p:nvSpPr>
          <p:cNvPr id="2" name="Content Placeholder 1"/>
          <p:cNvSpPr>
            <a:spLocks noGrp="1"/>
          </p:cNvSpPr>
          <p:nvPr>
            <p:ph idx="1"/>
          </p:nvPr>
        </p:nvSpPr>
        <p:spPr/>
        <p:txBody>
          <a:bodyPr/>
          <a:lstStyle/>
          <a:p>
            <a:pPr>
              <a:buNone/>
            </a:pPr>
            <a:r>
              <a:rPr lang="en-CA" dirty="0" smtClean="0"/>
              <a:t>Two problems with this poll:</a:t>
            </a:r>
          </a:p>
          <a:p>
            <a:pPr>
              <a:buNone/>
            </a:pPr>
            <a:endParaRPr lang="en-CA" dirty="0" smtClean="0"/>
          </a:p>
          <a:p>
            <a:r>
              <a:rPr lang="en-CA" dirty="0" smtClean="0"/>
              <a:t>Priming effect and social desirability </a:t>
            </a:r>
          </a:p>
          <a:p>
            <a:r>
              <a:rPr lang="en-CA" dirty="0" smtClean="0"/>
              <a:t>Suppressing results </a:t>
            </a:r>
          </a:p>
          <a:p>
            <a:pPr>
              <a:buNone/>
            </a:pPr>
            <a:endParaRPr lang="en-CA"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Priming</a:t>
            </a:r>
            <a:endParaRPr lang="en-CA" sz="3200" b="1" dirty="0">
              <a:solidFill>
                <a:schemeClr val="tx1"/>
              </a:solidFill>
              <a:effectLst/>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85538" y="1816925"/>
            <a:ext cx="9185922" cy="217877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19</a:t>
            </a:fld>
            <a:endParaRPr lang="en-US" dirty="0"/>
          </a:p>
        </p:txBody>
      </p:sp>
      <p:sp>
        <p:nvSpPr>
          <p:cNvPr id="6" name="Title 2"/>
          <p:cNvSpPr txBox="1">
            <a:spLocks/>
          </p:cNvSpPr>
          <p:nvPr/>
        </p:nvSpPr>
        <p:spPr>
          <a:xfrm>
            <a:off x="502722" y="444089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365125" lvl="0" indent="-255588" algn="l" eaLnBrk="0" hangingPunct="0">
              <a:spcBef>
                <a:spcPts val="400"/>
              </a:spcBef>
              <a:buClr>
                <a:srgbClr val="2DA2BF"/>
              </a:buClr>
              <a:buSzPct val="68000"/>
            </a:pPr>
            <a:r>
              <a:rPr kumimoji="0" lang="en-CA" sz="2200" b="0" i="0" u="none" strike="noStrike" kern="1200" cap="none" spc="0" normalizeH="0" baseline="0" noProof="0" dirty="0" smtClean="0">
                <a:ln>
                  <a:noFill/>
                </a:ln>
                <a:solidFill>
                  <a:schemeClr val="tx1"/>
                </a:solidFill>
                <a:effectLst/>
                <a:uLnTx/>
                <a:uFillTx/>
                <a:latin typeface="+mn-lt"/>
                <a:ea typeface="+mj-ea"/>
                <a:cs typeface="Arial" pitchFamily="34" charset="0"/>
              </a:rPr>
              <a:t>Source</a:t>
            </a:r>
            <a:r>
              <a:rPr lang="en-CA" sz="2200" b="0" dirty="0" smtClean="0">
                <a:solidFill>
                  <a:schemeClr val="tx1"/>
                </a:solidFill>
                <a:latin typeface="+mn-lt"/>
                <a:cs typeface="Arial" pitchFamily="34" charset="0"/>
              </a:rPr>
              <a:t>: State of the Unions 2011 - LabourWatch – August 2011, p. 3.</a:t>
            </a:r>
          </a:p>
          <a:p>
            <a:pPr algn="l" eaLnBrk="0" hangingPunct="0"/>
            <a:r>
              <a:rPr kumimoji="0" lang="en-CA" sz="3200" b="1" i="0" u="none" strike="noStrike" kern="1200" cap="none" spc="0" normalizeH="0" baseline="0" noProof="0" dirty="0" smtClean="0">
                <a:ln>
                  <a:noFill/>
                </a:ln>
                <a:solidFill>
                  <a:schemeClr val="tx1"/>
                </a:solidFill>
                <a:effectLst/>
                <a:uLnTx/>
                <a:uFillTx/>
                <a:latin typeface="+mj-lt"/>
                <a:ea typeface="+mj-ea"/>
                <a:cs typeface="+mj-cs"/>
              </a:rPr>
              <a:t> </a:t>
            </a:r>
            <a:endParaRPr kumimoji="0" lang="en-CA"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b="1" dirty="0" smtClean="0"/>
              <a:t>Wither Privacy?</a:t>
            </a:r>
            <a:endParaRPr lang="en-CA" sz="3200" dirty="0"/>
          </a:p>
        </p:txBody>
      </p:sp>
      <p:sp>
        <p:nvSpPr>
          <p:cNvPr id="3" name="Content Placeholder 2"/>
          <p:cNvSpPr>
            <a:spLocks noGrp="1"/>
          </p:cNvSpPr>
          <p:nvPr>
            <p:ph idx="1"/>
          </p:nvPr>
        </p:nvSpPr>
        <p:spPr/>
        <p:txBody>
          <a:bodyPr>
            <a:normAutofit/>
          </a:bodyPr>
          <a:lstStyle/>
          <a:p>
            <a:pPr>
              <a:buNone/>
            </a:pPr>
            <a:r>
              <a:rPr lang="en-CA" sz="2400" dirty="0" smtClean="0"/>
              <a:t>      </a:t>
            </a:r>
          </a:p>
          <a:p>
            <a:pPr>
              <a:buNone/>
            </a:pPr>
            <a:endParaRPr lang="en-CA" sz="2400" dirty="0" smtClean="0"/>
          </a:p>
          <a:p>
            <a:pPr>
              <a:buNone/>
            </a:pPr>
            <a:r>
              <a:rPr lang="en-CA" sz="2400" dirty="0" smtClean="0"/>
              <a:t>     “Publishing improves transparency, and this transparency creates a better society for all people. Better scrutiny leads to reduced corruption and stronger democracies in all society’s institutions, including government, corporations and other organisations.” Wiki leaks, 2012.</a:t>
            </a:r>
            <a:endParaRPr lang="en-CA" sz="24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Priming and Social Desirability</a:t>
            </a:r>
            <a:endParaRPr lang="en-CA" sz="3200" b="1" dirty="0">
              <a:solidFill>
                <a:schemeClr val="tx1"/>
              </a:solidFill>
              <a:effectLst/>
            </a:endParaRPr>
          </a:p>
        </p:txBody>
      </p:sp>
      <p:sp>
        <p:nvSpPr>
          <p:cNvPr id="2" name="Content Placeholder 1"/>
          <p:cNvSpPr>
            <a:spLocks noGrp="1"/>
          </p:cNvSpPr>
          <p:nvPr>
            <p:ph idx="1"/>
          </p:nvPr>
        </p:nvSpPr>
        <p:spPr>
          <a:xfrm>
            <a:off x="356260" y="1223159"/>
            <a:ext cx="8787740" cy="5296394"/>
          </a:xfrm>
        </p:spPr>
        <p:txBody>
          <a:bodyPr>
            <a:normAutofit lnSpcReduction="10000"/>
          </a:bodyPr>
          <a:lstStyle/>
          <a:p>
            <a:pPr indent="0">
              <a:spcBef>
                <a:spcPts val="0"/>
              </a:spcBef>
              <a:buNone/>
            </a:pPr>
            <a:r>
              <a:rPr lang="en-CA" sz="2200" dirty="0" smtClean="0"/>
              <a:t>In fact, respondents were also provided with the following information:</a:t>
            </a:r>
          </a:p>
          <a:p>
            <a:pPr indent="0">
              <a:spcBef>
                <a:spcPts val="0"/>
              </a:spcBef>
              <a:buNone/>
            </a:pPr>
            <a:r>
              <a:rPr lang="en-CA" sz="2200" dirty="0" smtClean="0"/>
              <a:t>  </a:t>
            </a:r>
          </a:p>
          <a:p>
            <a:pPr>
              <a:buNone/>
            </a:pPr>
            <a:r>
              <a:rPr lang="en-CA" sz="2200" dirty="0" smtClean="0"/>
              <a:t>     “As you may know, public and private sector unions do not pay taxes, the union dues of unionized employees of the private and public sectors are tax deductible and their strike pay is not taxable. In addition, tax payers pay the wages of civil servants and, therefore, fund their union dues. Please tell me whether you COMPLETELY AGREE, SOMEWHAT AGREE, SOMEWHAT DISAGREE OR COMPLETELY DISAGREE with the following statement:</a:t>
            </a:r>
          </a:p>
          <a:p>
            <a:endParaRPr lang="en-CA" sz="2200" dirty="0" smtClean="0"/>
          </a:p>
          <a:p>
            <a:pPr>
              <a:buNone/>
            </a:pPr>
            <a:r>
              <a:rPr lang="en-CA" sz="2200" dirty="0" smtClean="0"/>
              <a:t>      It should be mandatory for unions from both the private and public sectors to publicly disclose detailed financial information on a regular basis.”</a:t>
            </a:r>
          </a:p>
          <a:p>
            <a:pPr indent="0">
              <a:spcBef>
                <a:spcPts val="0"/>
              </a:spcBef>
              <a:buNone/>
            </a:pPr>
            <a:endParaRPr lang="en-CA" sz="2300" dirty="0" smtClean="0"/>
          </a:p>
          <a:p>
            <a:pPr lvl="0" indent="0">
              <a:spcBef>
                <a:spcPts val="0"/>
              </a:spcBef>
              <a:buNone/>
            </a:pPr>
            <a:r>
              <a:rPr lang="en-CA" sz="1800" dirty="0" smtClean="0"/>
              <a:t>Source: </a:t>
            </a:r>
            <a:r>
              <a:rPr lang="en-CA" sz="1800" dirty="0" smtClean="0">
                <a:cs typeface="Arial" pitchFamily="34" charset="0"/>
              </a:rPr>
              <a:t>Source: State of the Unions 2011 - LabourWatch – August 2011 (updated version, date not known), p. 36. Available at: http://www.nanosresearch.com/library/polls/2011StateoftheUnions.pdf</a:t>
            </a:r>
          </a:p>
          <a:p>
            <a:pPr indent="0">
              <a:spcBef>
                <a:spcPts val="0"/>
              </a:spcBef>
              <a:buNone/>
            </a:pPr>
            <a:endParaRPr lang="en-CA" sz="1800" dirty="0" smtClean="0"/>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Priming and Social Desirability</a:t>
            </a:r>
            <a:endParaRPr lang="en-CA" sz="3200" b="1" dirty="0">
              <a:solidFill>
                <a:schemeClr val="tx1"/>
              </a:solidFill>
              <a:effectLst/>
            </a:endParaRPr>
          </a:p>
        </p:txBody>
      </p:sp>
      <p:sp>
        <p:nvSpPr>
          <p:cNvPr id="2" name="Content Placeholder 1"/>
          <p:cNvSpPr>
            <a:spLocks noGrp="1"/>
          </p:cNvSpPr>
          <p:nvPr>
            <p:ph idx="1"/>
          </p:nvPr>
        </p:nvSpPr>
        <p:spPr>
          <a:xfrm>
            <a:off x="457199" y="1246909"/>
            <a:ext cx="8461169" cy="4845133"/>
          </a:xfrm>
        </p:spPr>
        <p:txBody>
          <a:bodyPr/>
          <a:lstStyle/>
          <a:p>
            <a:pPr indent="0">
              <a:spcBef>
                <a:spcPts val="0"/>
              </a:spcBef>
              <a:buNone/>
            </a:pPr>
            <a:endParaRPr lang="en-CA" sz="2300" dirty="0" smtClean="0"/>
          </a:p>
          <a:p>
            <a:pPr indent="0">
              <a:spcBef>
                <a:spcPts val="0"/>
              </a:spcBef>
              <a:buNone/>
            </a:pPr>
            <a:endParaRPr lang="en-CA" sz="2300" dirty="0" smtClean="0"/>
          </a:p>
          <a:p>
            <a:pPr indent="0">
              <a:spcBef>
                <a:spcPts val="0"/>
              </a:spcBef>
              <a:buNone/>
            </a:pPr>
            <a:endParaRPr lang="en-CA" sz="2300" dirty="0" smtClean="0"/>
          </a:p>
          <a:p>
            <a:pPr indent="0">
              <a:spcBef>
                <a:spcPts val="0"/>
              </a:spcBef>
              <a:buNone/>
            </a:pPr>
            <a:endParaRPr lang="en-CA" sz="2300" dirty="0" smtClean="0"/>
          </a:p>
          <a:p>
            <a:pPr indent="0" algn="ctr">
              <a:spcBef>
                <a:spcPts val="0"/>
              </a:spcBef>
              <a:buNone/>
            </a:pPr>
            <a:r>
              <a:rPr lang="en-CA" sz="2600" b="1" dirty="0" smtClean="0"/>
              <a:t>The information prefacing the statement on the previous slide did not appear in the original Labour Watch-Nanos report that was released on September 5, 2011.  </a:t>
            </a:r>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Suppressing Results </a:t>
            </a:r>
            <a:endParaRPr lang="en-CA" sz="3200" b="1" dirty="0">
              <a:solidFill>
                <a:schemeClr val="tx1"/>
              </a:solidFill>
              <a:effectLst/>
            </a:endParaRPr>
          </a:p>
        </p:txBody>
      </p:sp>
      <p:sp>
        <p:nvSpPr>
          <p:cNvPr id="2" name="Content Placeholder 1"/>
          <p:cNvSpPr>
            <a:spLocks noGrp="1"/>
          </p:cNvSpPr>
          <p:nvPr>
            <p:ph idx="1"/>
          </p:nvPr>
        </p:nvSpPr>
        <p:spPr>
          <a:xfrm>
            <a:off x="457199" y="1246909"/>
            <a:ext cx="8461169" cy="4845133"/>
          </a:xfrm>
        </p:spPr>
        <p:txBody>
          <a:bodyPr>
            <a:normAutofit/>
          </a:bodyPr>
          <a:lstStyle/>
          <a:p>
            <a:pPr indent="0">
              <a:spcBef>
                <a:spcPts val="0"/>
              </a:spcBef>
              <a:buNone/>
            </a:pPr>
            <a:r>
              <a:rPr lang="en-CA" sz="2300" dirty="0" smtClean="0"/>
              <a:t>On page 3 of the original report, it is stated that:</a:t>
            </a:r>
          </a:p>
          <a:p>
            <a:pPr indent="0">
              <a:spcBef>
                <a:spcPts val="0"/>
              </a:spcBef>
              <a:buNone/>
            </a:pPr>
            <a:endParaRPr lang="en-CA" sz="2300" dirty="0"/>
          </a:p>
          <a:p>
            <a:pPr>
              <a:buNone/>
            </a:pPr>
            <a:r>
              <a:rPr lang="en-CA" sz="2400" dirty="0" smtClean="0"/>
              <a:t>      “Canadians </a:t>
            </a:r>
            <a:r>
              <a:rPr lang="en-CA" sz="2400" dirty="0"/>
              <a:t>were divided on whether the Canadian public or just union Members/unionized employees </a:t>
            </a:r>
            <a:r>
              <a:rPr lang="en-CA" sz="2400" dirty="0" smtClean="0"/>
              <a:t>should have </a:t>
            </a:r>
            <a:r>
              <a:rPr lang="en-CA" sz="2400" dirty="0"/>
              <a:t>access to unions’ financial </a:t>
            </a:r>
            <a:r>
              <a:rPr lang="en-CA" sz="2400" dirty="0" smtClean="0"/>
              <a:t>information.”</a:t>
            </a:r>
            <a:endParaRPr lang="en-CA" sz="2300" dirty="0" smtClean="0"/>
          </a:p>
          <a:p>
            <a:pPr indent="0">
              <a:spcBef>
                <a:spcPts val="0"/>
              </a:spcBef>
              <a:buNone/>
            </a:pPr>
            <a:endParaRPr lang="en-CA" sz="2300" dirty="0" smtClean="0"/>
          </a:p>
          <a:p>
            <a:pPr indent="0" algn="ctr">
              <a:spcBef>
                <a:spcPts val="0"/>
              </a:spcBef>
              <a:buNone/>
            </a:pPr>
            <a:r>
              <a:rPr lang="en-CA" sz="2600" b="1" dirty="0" smtClean="0"/>
              <a:t>Wait just one minute! </a:t>
            </a:r>
          </a:p>
          <a:p>
            <a:pPr indent="0" algn="ctr">
              <a:spcBef>
                <a:spcPts val="0"/>
              </a:spcBef>
              <a:buNone/>
            </a:pPr>
            <a:endParaRPr lang="en-CA" sz="2600" b="1" dirty="0"/>
          </a:p>
          <a:p>
            <a:pPr indent="0" algn="ctr">
              <a:spcBef>
                <a:spcPts val="0"/>
              </a:spcBef>
              <a:buNone/>
            </a:pPr>
            <a:r>
              <a:rPr lang="en-CA" sz="2600" b="1" dirty="0" smtClean="0"/>
              <a:t>Didn’t 83% of respondents support public disclosure?</a:t>
            </a:r>
          </a:p>
          <a:p>
            <a:pPr indent="0" algn="ctr">
              <a:spcBef>
                <a:spcPts val="0"/>
              </a:spcBef>
              <a:buNone/>
            </a:pPr>
            <a:r>
              <a:rPr lang="en-CA" sz="2600" b="1" dirty="0" smtClean="0"/>
              <a:t> </a:t>
            </a:r>
            <a:endParaRPr lang="en-CA" sz="2600" b="1" dirty="0"/>
          </a:p>
          <a:p>
            <a:pPr indent="0" algn="ctr">
              <a:spcBef>
                <a:spcPts val="0"/>
              </a:spcBef>
              <a:buNone/>
            </a:pPr>
            <a:r>
              <a:rPr lang="en-CA" sz="2600" b="1" dirty="0"/>
              <a:t>W</a:t>
            </a:r>
            <a:r>
              <a:rPr lang="en-CA" sz="2600" b="1" dirty="0" smtClean="0"/>
              <a:t>hat is the basis for the claim about divided opinion?  </a:t>
            </a:r>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Suppressing Results </a:t>
            </a:r>
            <a:endParaRPr lang="en-CA" sz="3200" b="1" dirty="0">
              <a:solidFill>
                <a:schemeClr val="tx1"/>
              </a:solidFill>
              <a:effectLst/>
            </a:endParaRPr>
          </a:p>
        </p:txBody>
      </p:sp>
      <p:sp>
        <p:nvSpPr>
          <p:cNvPr id="2" name="Content Placeholder 1"/>
          <p:cNvSpPr>
            <a:spLocks noGrp="1"/>
          </p:cNvSpPr>
          <p:nvPr>
            <p:ph idx="1"/>
          </p:nvPr>
        </p:nvSpPr>
        <p:spPr>
          <a:xfrm>
            <a:off x="457199" y="1246909"/>
            <a:ext cx="8461169" cy="4845133"/>
          </a:xfrm>
        </p:spPr>
        <p:txBody>
          <a:bodyPr>
            <a:normAutofit lnSpcReduction="10000"/>
          </a:bodyPr>
          <a:lstStyle/>
          <a:p>
            <a:pPr indent="0">
              <a:spcBef>
                <a:spcPts val="0"/>
              </a:spcBef>
              <a:buNone/>
            </a:pPr>
            <a:r>
              <a:rPr lang="en-CA" sz="2300" dirty="0" smtClean="0"/>
              <a:t>In fact, respondents were provided with the following information and question:</a:t>
            </a:r>
          </a:p>
          <a:p>
            <a:pPr indent="0">
              <a:spcBef>
                <a:spcPts val="0"/>
              </a:spcBef>
              <a:buNone/>
            </a:pPr>
            <a:r>
              <a:rPr lang="en-CA" sz="2300" dirty="0" smtClean="0"/>
              <a:t>  </a:t>
            </a:r>
          </a:p>
          <a:p>
            <a:pPr indent="0">
              <a:spcBef>
                <a:spcPts val="0"/>
              </a:spcBef>
              <a:buNone/>
            </a:pPr>
            <a:r>
              <a:rPr lang="en-CA" sz="2300" dirty="0" smtClean="0"/>
              <a:t> “In the United States, detailed disclosure of specific financial information is required by all unions to be made available to anyone who wants it. In Canada, some provinces do not have any requirements for unions to disclose financial information, while others require limited financial information be provided to union members only upon request.”</a:t>
            </a:r>
          </a:p>
          <a:p>
            <a:pPr indent="0">
              <a:spcBef>
                <a:spcPts val="0"/>
              </a:spcBef>
              <a:buNone/>
            </a:pPr>
            <a:endParaRPr lang="en-CA" sz="2300" dirty="0" smtClean="0"/>
          </a:p>
          <a:p>
            <a:pPr indent="0">
              <a:spcBef>
                <a:spcPts val="0"/>
              </a:spcBef>
              <a:buNone/>
            </a:pPr>
            <a:r>
              <a:rPr lang="en-CA" sz="2300" dirty="0" smtClean="0"/>
              <a:t>Continued on the next slide...</a:t>
            </a:r>
          </a:p>
          <a:p>
            <a:pPr indent="0">
              <a:spcBef>
                <a:spcPts val="0"/>
              </a:spcBef>
              <a:buNone/>
            </a:pPr>
            <a:endParaRPr lang="en-CA" sz="2300" dirty="0" smtClean="0"/>
          </a:p>
          <a:p>
            <a:pPr lvl="0" indent="0">
              <a:spcBef>
                <a:spcPts val="0"/>
              </a:spcBef>
              <a:buNone/>
            </a:pPr>
            <a:r>
              <a:rPr lang="en-CA" sz="1900" dirty="0" smtClean="0"/>
              <a:t>Source: </a:t>
            </a:r>
            <a:r>
              <a:rPr lang="en-CA" sz="1900" dirty="0" smtClean="0">
                <a:cs typeface="Arial" pitchFamily="34" charset="0"/>
              </a:rPr>
              <a:t>Source: State of the Unions 2011 - LabourWatch – August 2011 (updated version, October 29, 2011), p. 30. Available at: http://www.nanosresearch.com/library/polls/2011StateoftheUnions.pdf</a:t>
            </a:r>
          </a:p>
          <a:p>
            <a:pPr indent="0">
              <a:spcBef>
                <a:spcPts val="0"/>
              </a:spcBef>
              <a:buNone/>
            </a:pPr>
            <a:endParaRPr lang="en-CA" sz="2300" dirty="0" smtClean="0"/>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Suppressing Results </a:t>
            </a:r>
            <a:endParaRPr lang="en-CA" sz="3200" b="1" dirty="0">
              <a:solidFill>
                <a:schemeClr val="tx1"/>
              </a:solidFill>
              <a:effectLst/>
            </a:endParaRPr>
          </a:p>
        </p:txBody>
      </p:sp>
      <p:sp>
        <p:nvSpPr>
          <p:cNvPr id="2" name="Content Placeholder 1"/>
          <p:cNvSpPr>
            <a:spLocks noGrp="1"/>
          </p:cNvSpPr>
          <p:nvPr>
            <p:ph idx="1"/>
          </p:nvPr>
        </p:nvSpPr>
        <p:spPr>
          <a:xfrm>
            <a:off x="457199" y="1246909"/>
            <a:ext cx="8461169" cy="4845133"/>
          </a:xfrm>
        </p:spPr>
        <p:txBody>
          <a:bodyPr>
            <a:normAutofit/>
          </a:bodyPr>
          <a:lstStyle/>
          <a:p>
            <a:pPr>
              <a:buNone/>
            </a:pPr>
            <a:endParaRPr lang="en-CA" sz="2400" dirty="0" smtClean="0"/>
          </a:p>
          <a:p>
            <a:pPr indent="0">
              <a:spcBef>
                <a:spcPts val="0"/>
              </a:spcBef>
              <a:buNone/>
            </a:pPr>
            <a:r>
              <a:rPr lang="en-CA" sz="2400" dirty="0" smtClean="0"/>
              <a:t>In </a:t>
            </a:r>
            <a:r>
              <a:rPr lang="en-CA" sz="2400" dirty="0"/>
              <a:t>your opinion, who should have access to the </a:t>
            </a:r>
            <a:r>
              <a:rPr lang="en-CA" sz="2400" dirty="0" smtClean="0"/>
              <a:t>financial</a:t>
            </a:r>
          </a:p>
          <a:p>
            <a:pPr indent="0">
              <a:spcBef>
                <a:spcPts val="0"/>
              </a:spcBef>
              <a:buNone/>
            </a:pPr>
            <a:r>
              <a:rPr lang="en-CA" sz="2400" dirty="0" smtClean="0"/>
              <a:t>information </a:t>
            </a:r>
            <a:r>
              <a:rPr lang="en-CA" sz="2400" dirty="0"/>
              <a:t>of unions operating </a:t>
            </a:r>
            <a:r>
              <a:rPr lang="en-CA" sz="2400" dirty="0" smtClean="0"/>
              <a:t>in Canada</a:t>
            </a:r>
            <a:r>
              <a:rPr lang="en-CA" sz="2400" dirty="0"/>
              <a:t>? </a:t>
            </a:r>
          </a:p>
          <a:p>
            <a:r>
              <a:rPr lang="en-CA" sz="2400" dirty="0"/>
              <a:t>Unionized employees </a:t>
            </a:r>
            <a:r>
              <a:rPr lang="en-CA" sz="2400" dirty="0" smtClean="0"/>
              <a:t>................................... </a:t>
            </a:r>
            <a:r>
              <a:rPr lang="en-CA" sz="2400" dirty="0"/>
              <a:t>1</a:t>
            </a:r>
          </a:p>
          <a:p>
            <a:r>
              <a:rPr lang="en-CA" sz="2400" dirty="0"/>
              <a:t>Actual union members only </a:t>
            </a:r>
            <a:r>
              <a:rPr lang="en-CA" sz="2400" dirty="0" smtClean="0"/>
              <a:t>......................... </a:t>
            </a:r>
            <a:r>
              <a:rPr lang="en-CA" sz="2400" dirty="0"/>
              <a:t>2</a:t>
            </a:r>
          </a:p>
          <a:p>
            <a:r>
              <a:rPr lang="en-CA" sz="2400" dirty="0"/>
              <a:t>The Canadian public (i.e. everyone) ............. 3</a:t>
            </a:r>
          </a:p>
          <a:p>
            <a:r>
              <a:rPr lang="en-CA" sz="2400" dirty="0"/>
              <a:t>No one </a:t>
            </a:r>
            <a:r>
              <a:rPr lang="en-CA" sz="2400" dirty="0" smtClean="0"/>
              <a:t>.......................................................... </a:t>
            </a:r>
            <a:r>
              <a:rPr lang="en-CA" sz="2400" dirty="0"/>
              <a:t>4</a:t>
            </a:r>
          </a:p>
          <a:p>
            <a:pPr indent="0">
              <a:spcBef>
                <a:spcPts val="0"/>
              </a:spcBef>
              <a:buNone/>
            </a:pPr>
            <a:endParaRPr lang="en-CA" sz="2300" dirty="0" smtClean="0"/>
          </a:p>
          <a:p>
            <a:pPr indent="0" algn="ctr">
              <a:spcBef>
                <a:spcPts val="0"/>
              </a:spcBef>
              <a:buNone/>
            </a:pPr>
            <a:r>
              <a:rPr lang="en-CA" sz="2600" b="1" dirty="0" smtClean="0"/>
              <a:t>The information on the previous slide, </a:t>
            </a:r>
          </a:p>
          <a:p>
            <a:pPr indent="0" algn="ctr">
              <a:spcBef>
                <a:spcPts val="0"/>
              </a:spcBef>
              <a:buNone/>
            </a:pPr>
            <a:r>
              <a:rPr lang="en-CA" sz="2600" b="1" dirty="0" smtClean="0"/>
              <a:t>the above question and related results did not appear in the original Labour Watch-Nanos report.  </a:t>
            </a:r>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Suppressing Results </a:t>
            </a:r>
            <a:endParaRPr lang="en-CA" sz="3200" b="1" dirty="0">
              <a:solidFill>
                <a:schemeClr val="tx1"/>
              </a:solidFill>
              <a:effectLst/>
            </a:endParaRPr>
          </a:p>
        </p:txBody>
      </p:sp>
      <p:sp>
        <p:nvSpPr>
          <p:cNvPr id="2" name="Content Placeholder 1"/>
          <p:cNvSpPr>
            <a:spLocks noGrp="1"/>
          </p:cNvSpPr>
          <p:nvPr>
            <p:ph idx="1"/>
          </p:nvPr>
        </p:nvSpPr>
        <p:spPr>
          <a:xfrm>
            <a:off x="457199" y="1246909"/>
            <a:ext cx="8461169" cy="4845133"/>
          </a:xfrm>
        </p:spPr>
        <p:txBody>
          <a:bodyPr/>
          <a:lstStyle/>
          <a:p>
            <a:pPr indent="0">
              <a:spcBef>
                <a:spcPts val="0"/>
              </a:spcBef>
              <a:buNone/>
            </a:pPr>
            <a:endParaRPr lang="en-CA" sz="2300" dirty="0" smtClean="0"/>
          </a:p>
          <a:p>
            <a:pPr indent="0">
              <a:spcBef>
                <a:spcPts val="0"/>
              </a:spcBef>
              <a:buNone/>
            </a:pPr>
            <a:r>
              <a:rPr lang="en-CA" sz="2400" dirty="0" smtClean="0"/>
              <a:t>In late-October, Nik Nanos added an appendix to the original report that explains why the responses to the previous question were suppressed.</a:t>
            </a:r>
          </a:p>
          <a:p>
            <a:pPr indent="0">
              <a:spcBef>
                <a:spcPts val="0"/>
              </a:spcBef>
              <a:buNone/>
            </a:pPr>
            <a:endParaRPr lang="en-CA" sz="2400" dirty="0"/>
          </a:p>
          <a:p>
            <a:pPr indent="0">
              <a:spcBef>
                <a:spcPts val="0"/>
              </a:spcBef>
              <a:buNone/>
            </a:pPr>
            <a:r>
              <a:rPr lang="en-CA" sz="2400" dirty="0" smtClean="0"/>
              <a:t>The following reasons were provided:</a:t>
            </a:r>
          </a:p>
          <a:p>
            <a:pPr indent="0">
              <a:spcBef>
                <a:spcPts val="0"/>
              </a:spcBef>
              <a:buNone/>
            </a:pPr>
            <a:endParaRPr lang="en-CA" sz="2400" dirty="0"/>
          </a:p>
          <a:p>
            <a:pPr indent="0">
              <a:spcBef>
                <a:spcPts val="0"/>
              </a:spcBef>
              <a:buFontTx/>
              <a:buChar char="-"/>
            </a:pPr>
            <a:r>
              <a:rPr lang="en-CA" sz="2400" dirty="0" smtClean="0"/>
              <a:t> Response categories were not mutually exclusive (e.g., no all of the above choice)</a:t>
            </a:r>
          </a:p>
          <a:p>
            <a:pPr indent="0">
              <a:spcBef>
                <a:spcPts val="0"/>
              </a:spcBef>
              <a:buFontTx/>
              <a:buChar char="-"/>
            </a:pPr>
            <a:r>
              <a:rPr lang="en-CA" sz="2400" dirty="0"/>
              <a:t> </a:t>
            </a:r>
            <a:r>
              <a:rPr lang="en-CA" sz="2400" dirty="0" smtClean="0"/>
              <a:t> Vagueness of the term “access”</a:t>
            </a:r>
          </a:p>
          <a:p>
            <a:pPr indent="0">
              <a:spcBef>
                <a:spcPts val="0"/>
              </a:spcBef>
              <a:buFontTx/>
              <a:buChar char="-"/>
            </a:pPr>
            <a:endParaRPr lang="en-CA" sz="2300" dirty="0" smtClean="0"/>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Are </a:t>
            </a:r>
            <a:r>
              <a:rPr lang="en-CA" sz="3200" b="1" dirty="0" smtClean="0">
                <a:effectLst/>
              </a:rPr>
              <a:t>Canadians Demanding Public Disclosure?</a:t>
            </a:r>
            <a:endParaRPr lang="en-CA" sz="3200" b="1" dirty="0">
              <a:effectLst/>
            </a:endParaRPr>
          </a:p>
        </p:txBody>
      </p:sp>
      <p:sp>
        <p:nvSpPr>
          <p:cNvPr id="2" name="Content Placeholder 1"/>
          <p:cNvSpPr>
            <a:spLocks noGrp="1"/>
          </p:cNvSpPr>
          <p:nvPr>
            <p:ph idx="1"/>
          </p:nvPr>
        </p:nvSpPr>
        <p:spPr>
          <a:xfrm>
            <a:off x="457199" y="1246909"/>
            <a:ext cx="8461169" cy="4845133"/>
          </a:xfrm>
        </p:spPr>
        <p:txBody>
          <a:bodyPr>
            <a:normAutofit/>
          </a:bodyPr>
          <a:lstStyle/>
          <a:p>
            <a:pPr indent="0">
              <a:spcBef>
                <a:spcPts val="0"/>
              </a:spcBef>
              <a:buNone/>
            </a:pPr>
            <a:endParaRPr lang="en-CA" sz="2300" dirty="0" smtClean="0"/>
          </a:p>
          <a:p>
            <a:pPr indent="0" algn="ctr">
              <a:spcBef>
                <a:spcPts val="0"/>
              </a:spcBef>
              <a:buNone/>
            </a:pPr>
            <a:endParaRPr lang="en-CA" sz="2300" b="1" dirty="0"/>
          </a:p>
          <a:p>
            <a:pPr indent="0" algn="ctr">
              <a:spcBef>
                <a:spcPts val="0"/>
              </a:spcBef>
              <a:buNone/>
            </a:pPr>
            <a:r>
              <a:rPr lang="en-CA" sz="2400" dirty="0" smtClean="0"/>
              <a:t>How reliable are the Labour Watch-Nanos results given the probable effects of priming and social desirability, and the difficulty associated with reconciling the results below?</a:t>
            </a:r>
          </a:p>
          <a:p>
            <a:pPr indent="0" algn="ctr">
              <a:spcBef>
                <a:spcPts val="0"/>
              </a:spcBef>
              <a:buNone/>
            </a:pPr>
            <a:endParaRPr lang="en-CA" sz="2400" dirty="0"/>
          </a:p>
          <a:p>
            <a:pPr indent="0" algn="ctr">
              <a:spcBef>
                <a:spcPts val="0"/>
              </a:spcBef>
              <a:buNone/>
            </a:pPr>
            <a:r>
              <a:rPr lang="en-CA" sz="2400" dirty="0" smtClean="0"/>
              <a:t>83% support public disclosure of union financial information</a:t>
            </a:r>
          </a:p>
          <a:p>
            <a:pPr indent="0" algn="ctr">
              <a:spcBef>
                <a:spcPts val="0"/>
              </a:spcBef>
              <a:buNone/>
            </a:pPr>
            <a:endParaRPr lang="en-CA" sz="2400" dirty="0"/>
          </a:p>
          <a:p>
            <a:pPr indent="0" algn="ctr">
              <a:spcBef>
                <a:spcPts val="0"/>
              </a:spcBef>
              <a:buNone/>
            </a:pPr>
            <a:r>
              <a:rPr lang="en-CA" sz="2400" dirty="0" smtClean="0"/>
              <a:t>Opinion was divided over whether the public or just union members should have access to union financial information  </a:t>
            </a:r>
          </a:p>
          <a:p>
            <a:pPr indent="0" algn="ctr">
              <a:spcBef>
                <a:spcPts val="0"/>
              </a:spcBef>
              <a:buNone/>
            </a:pPr>
            <a:endParaRPr lang="en-CA" sz="2300" dirty="0"/>
          </a:p>
          <a:p>
            <a:pPr indent="0" algn="ctr">
              <a:spcBef>
                <a:spcPts val="0"/>
              </a:spcBef>
              <a:buNone/>
            </a:pPr>
            <a:endParaRPr lang="en-CA" sz="2300" dirty="0" smtClean="0"/>
          </a:p>
          <a:p>
            <a:pPr indent="0">
              <a:spcBef>
                <a:spcPts val="0"/>
              </a:spcBef>
              <a:buNone/>
            </a:pPr>
            <a:endParaRPr lang="en-CA" sz="2300" dirty="0"/>
          </a:p>
          <a:p>
            <a:pPr indent="0">
              <a:spcBef>
                <a:spcPts val="0"/>
              </a:spcBef>
              <a:buFontTx/>
              <a:buChar char="-"/>
            </a:pPr>
            <a:endParaRPr lang="en-CA" sz="2300" dirty="0" smtClean="0"/>
          </a:p>
          <a:p>
            <a:pPr>
              <a:buNone/>
            </a:pPr>
            <a:endParaRPr lang="en-CA" sz="2400"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solidFill>
                  <a:schemeClr val="tx1"/>
                </a:solidFill>
                <a:effectLst/>
              </a:rPr>
              <a:t>2. Substantial Public Benefit</a:t>
            </a:r>
            <a:endParaRPr lang="en-CA" sz="3200" b="1" dirty="0">
              <a:solidFill>
                <a:schemeClr val="tx1"/>
              </a:solidFill>
              <a:effectLst/>
            </a:endParaRPr>
          </a:p>
        </p:txBody>
      </p:sp>
      <p:sp>
        <p:nvSpPr>
          <p:cNvPr id="2" name="Content Placeholder 1"/>
          <p:cNvSpPr>
            <a:spLocks noGrp="1"/>
          </p:cNvSpPr>
          <p:nvPr>
            <p:ph idx="1"/>
          </p:nvPr>
        </p:nvSpPr>
        <p:spPr/>
        <p:txBody>
          <a:bodyPr/>
          <a:lstStyle/>
          <a:p>
            <a:pPr>
              <a:buNone/>
            </a:pPr>
            <a:r>
              <a:rPr lang="en-CA" sz="2400" dirty="0" smtClean="0"/>
              <a:t>     “The federal government forgoes $795 million in tax revenue each year for union and professional dues. The majority of this amount is claimed by union members, probably in the range of $400 million to $500 million. This is a substantial public benefit.”</a:t>
            </a:r>
          </a:p>
          <a:p>
            <a:pPr>
              <a:buNone/>
            </a:pPr>
            <a:r>
              <a:rPr lang="en-CA" dirty="0" smtClean="0"/>
              <a:t> </a:t>
            </a:r>
            <a:r>
              <a:rPr lang="en-CA" sz="1800" dirty="0" smtClean="0"/>
              <a:t>Source: Hansard, Russ Hiebert, February 6, 2012.</a:t>
            </a:r>
            <a:endParaRPr lang="en-CA" sz="18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27</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0" y="5237021"/>
            <a:ext cx="9151339" cy="3936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2. Substantial Public Benefit</a:t>
            </a:r>
            <a:endParaRPr lang="en-CA" sz="3200" dirty="0"/>
          </a:p>
        </p:txBody>
      </p:sp>
      <p:sp>
        <p:nvSpPr>
          <p:cNvPr id="2" name="Content Placeholder 1"/>
          <p:cNvSpPr>
            <a:spLocks noGrp="1"/>
          </p:cNvSpPr>
          <p:nvPr>
            <p:ph idx="1"/>
          </p:nvPr>
        </p:nvSpPr>
        <p:spPr/>
        <p:txBody>
          <a:bodyPr/>
          <a:lstStyle/>
          <a:p>
            <a:pPr>
              <a:buNone/>
            </a:pPr>
            <a:r>
              <a:rPr lang="en-CA" dirty="0" smtClean="0"/>
              <a:t>    </a:t>
            </a:r>
            <a:endParaRPr lang="en-CA" sz="2400" dirty="0" smtClean="0"/>
          </a:p>
          <a:p>
            <a:pPr>
              <a:buNone/>
            </a:pPr>
            <a:r>
              <a:rPr lang="en-CA" sz="2400" dirty="0" smtClean="0"/>
              <a:t>     “If there is an ideology, it is based on the </a:t>
            </a:r>
            <a:r>
              <a:rPr lang="en-CA" sz="2400" b="1" u="sng" dirty="0" smtClean="0"/>
              <a:t>principle</a:t>
            </a:r>
            <a:r>
              <a:rPr lang="en-CA" sz="2400" dirty="0" smtClean="0"/>
              <a:t> that organizations that receive public benefits should be accountable to disclose how they use those benefits.” (emphasis added)</a:t>
            </a:r>
          </a:p>
          <a:p>
            <a:pPr>
              <a:buNone/>
            </a:pPr>
            <a:r>
              <a:rPr lang="en-CA" dirty="0" smtClean="0"/>
              <a:t>   </a:t>
            </a:r>
            <a:r>
              <a:rPr lang="en-CA" sz="1800" dirty="0" smtClean="0"/>
              <a:t>Source: Hansard, Russ Hiebert, February 6, 2012.</a:t>
            </a:r>
            <a:endParaRPr lang="en-CA" sz="18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2. Substantial Public Benefit</a:t>
            </a:r>
            <a:endParaRPr lang="en-CA" sz="32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29</a:t>
            </a:fld>
            <a:endParaRPr lang="en-US" dirty="0"/>
          </a:p>
        </p:txBody>
      </p:sp>
      <p:sp>
        <p:nvSpPr>
          <p:cNvPr id="6" name="Title 2"/>
          <p:cNvSpPr txBox="1">
            <a:spLocks/>
          </p:cNvSpPr>
          <p:nvPr/>
        </p:nvSpPr>
        <p:spPr>
          <a:xfrm>
            <a:off x="431470" y="1638795"/>
            <a:ext cx="8475024" cy="470262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400" b="1" i="0" u="none" strike="noStrike" kern="1200" cap="none" spc="0" normalizeH="0" baseline="0" noProof="0" dirty="0" smtClean="0">
                <a:ln>
                  <a:noFill/>
                </a:ln>
                <a:solidFill>
                  <a:schemeClr val="tx1"/>
                </a:solidFill>
                <a:effectLst/>
                <a:uLnTx/>
                <a:uFillTx/>
                <a:latin typeface="+mj-lt"/>
                <a:ea typeface="+mj-ea"/>
                <a:cs typeface="+mj-cs"/>
              </a:rPr>
              <a:t>Why doe</a:t>
            </a:r>
            <a:r>
              <a:rPr lang="en-CA" sz="2400" dirty="0" smtClean="0">
                <a:solidFill>
                  <a:schemeClr val="tx1"/>
                </a:solidFill>
                <a:latin typeface="+mj-lt"/>
                <a:ea typeface="+mj-ea"/>
                <a:cs typeface="+mj-cs"/>
              </a:rPr>
              <a:t>s the principle only apply to charities and unions?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CA" sz="2400" dirty="0" smtClean="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CA" sz="2400" dirty="0" smtClean="0">
                <a:solidFill>
                  <a:schemeClr val="tx1"/>
                </a:solidFill>
                <a:latin typeface="+mj-lt"/>
                <a:ea typeface="+mj-ea"/>
                <a:cs typeface="+mj-cs"/>
              </a:rPr>
              <a:t>Should the principle extend to... </a:t>
            </a:r>
            <a:r>
              <a:rPr kumimoji="0" lang="en-CA" sz="2400" b="1" i="0" u="none" strike="noStrike" kern="1200" cap="none" spc="0" normalizeH="0" noProof="0" dirty="0" smtClean="0">
                <a:ln>
                  <a:noFill/>
                </a:ln>
                <a:solidFill>
                  <a:schemeClr val="tx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400" b="1" i="0" u="none" strike="noStrike" kern="1200" cap="none" spc="0" normalizeH="0" noProof="0" dirty="0" smtClean="0">
                <a:ln>
                  <a:noFill/>
                </a:ln>
                <a:solidFill>
                  <a:schemeClr val="tx1"/>
                </a:solidFill>
                <a:effectLst/>
                <a:uLnTx/>
                <a:uFillTx/>
                <a:latin typeface="+mj-lt"/>
                <a:ea typeface="+mj-ea"/>
                <a:cs typeface="+mj-cs"/>
              </a:rPr>
              <a:t>... professional dues?</a:t>
            </a:r>
          </a:p>
          <a:p>
            <a:pPr marL="0" marR="0" lvl="0" indent="0" algn="ctr" defTabSz="914400" rtl="0" eaLnBrk="1" fontAlgn="auto" latinLnBrk="0" hangingPunct="1">
              <a:lnSpc>
                <a:spcPct val="100000"/>
              </a:lnSpc>
              <a:spcBef>
                <a:spcPct val="0"/>
              </a:spcBef>
              <a:spcAft>
                <a:spcPts val="0"/>
              </a:spcAft>
              <a:buClrTx/>
              <a:buSzTx/>
              <a:buFontTx/>
              <a:buNone/>
              <a:tabLst/>
              <a:defRPr/>
            </a:pPr>
            <a:r>
              <a:rPr lang="en-CA" sz="2400" dirty="0" smtClean="0">
                <a:solidFill>
                  <a:schemeClr val="tx1"/>
                </a:solidFill>
                <a:latin typeface="+mj-lt"/>
                <a:ea typeface="+mj-ea"/>
                <a:cs typeface="+mj-cs"/>
              </a:rPr>
              <a:t>... government subsidies received by organizations?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2400" b="1" i="0" u="none" strike="noStrike" kern="1200" cap="none" spc="0" normalizeH="0" noProof="0" dirty="0" smtClean="0">
                <a:ln>
                  <a:noFill/>
                </a:ln>
                <a:solidFill>
                  <a:schemeClr val="tx1"/>
                </a:solidFill>
                <a:effectLst/>
                <a:uLnTx/>
                <a:uFillTx/>
                <a:latin typeface="+mj-lt"/>
                <a:ea typeface="+mj-ea"/>
                <a:cs typeface="+mj-cs"/>
              </a:rPr>
              <a:t>... various tax credits and other</a:t>
            </a:r>
            <a:r>
              <a:rPr lang="en-CA" sz="2400" dirty="0" smtClean="0">
                <a:solidFill>
                  <a:schemeClr val="tx1"/>
                </a:solidFill>
                <a:latin typeface="+mj-lt"/>
                <a:ea typeface="+mj-ea"/>
                <a:cs typeface="+mj-cs"/>
              </a:rPr>
              <a:t> tax deductions </a:t>
            </a:r>
          </a:p>
          <a:p>
            <a:pPr marL="0" marR="0" lvl="0" indent="0" algn="ctr" defTabSz="914400" rtl="0" eaLnBrk="1" fontAlgn="auto" latinLnBrk="0" hangingPunct="1">
              <a:lnSpc>
                <a:spcPct val="100000"/>
              </a:lnSpc>
              <a:spcBef>
                <a:spcPct val="0"/>
              </a:spcBef>
              <a:spcAft>
                <a:spcPts val="0"/>
              </a:spcAft>
              <a:buClrTx/>
              <a:buSzTx/>
              <a:buFontTx/>
              <a:buNone/>
              <a:tabLst/>
              <a:defRPr/>
            </a:pPr>
            <a:r>
              <a:rPr lang="en-CA" sz="2400" dirty="0" smtClean="0">
                <a:solidFill>
                  <a:schemeClr val="tx1"/>
                </a:solidFill>
                <a:latin typeface="+mj-lt"/>
                <a:ea typeface="+mj-ea"/>
                <a:cs typeface="+mj-cs"/>
              </a:rPr>
              <a:t>claimed by organizations</a:t>
            </a:r>
            <a:r>
              <a:rPr kumimoji="0" lang="en-CA" sz="2400" b="1" i="0" u="none" strike="noStrike" kern="1200" cap="none" spc="0" normalizeH="0" noProof="0" dirty="0" smtClean="0">
                <a:ln>
                  <a:noFill/>
                </a:ln>
                <a:solidFill>
                  <a:schemeClr val="tx1"/>
                </a:solidFill>
                <a:effectLst/>
                <a:uLnTx/>
                <a:uFillTx/>
                <a:latin typeface="+mj-lt"/>
                <a:ea typeface="+mj-ea"/>
                <a:cs typeface="+mj-cs"/>
              </a:rPr>
              <a:t>? </a:t>
            </a:r>
            <a:endParaRPr lang="en-CA" sz="2400" dirty="0" smtClean="0">
              <a:solidFill>
                <a:schemeClr val="tx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Transparency Demanded Across Domains</a:t>
            </a:r>
            <a:endParaRPr lang="en-CA" sz="3200" b="1" dirty="0"/>
          </a:p>
        </p:txBody>
      </p:sp>
      <p:sp>
        <p:nvSpPr>
          <p:cNvPr id="2" name="Content Placeholder 1"/>
          <p:cNvSpPr>
            <a:spLocks noGrp="1"/>
          </p:cNvSpPr>
          <p:nvPr>
            <p:ph idx="1"/>
          </p:nvPr>
        </p:nvSpPr>
        <p:spPr/>
        <p:txBody>
          <a:bodyPr>
            <a:normAutofit fontScale="92500"/>
          </a:bodyPr>
          <a:lstStyle/>
          <a:p>
            <a:pPr>
              <a:buNone/>
            </a:pPr>
            <a:r>
              <a:rPr lang="en-CA" sz="2200" dirty="0" smtClean="0"/>
              <a:t>    </a:t>
            </a:r>
            <a:r>
              <a:rPr lang="en-CA" sz="2400" dirty="0" smtClean="0"/>
              <a:t>“Most (83%) Canadians ‘agree’ that ‘food and beverage manufacturers need to be more transparent in the nutritional content of their products.” Ipsos Ried poll, 2009</a:t>
            </a:r>
          </a:p>
          <a:p>
            <a:pPr>
              <a:buNone/>
            </a:pPr>
            <a:endParaRPr lang="en-CA" sz="2400" dirty="0" smtClean="0"/>
          </a:p>
          <a:p>
            <a:pPr>
              <a:buNone/>
            </a:pPr>
            <a:r>
              <a:rPr lang="en-CA" sz="2400" dirty="0" smtClean="0"/>
              <a:t>     “Almost 6 in 10 Canadians (58%) want more information about the work charities do in order to make good choices about where to donate.”  Canadian Centre for Philanthropy, 2000.</a:t>
            </a:r>
          </a:p>
          <a:p>
            <a:pPr>
              <a:buNone/>
            </a:pPr>
            <a:endParaRPr lang="en-CA" sz="2400" dirty="0" smtClean="0"/>
          </a:p>
          <a:p>
            <a:pPr>
              <a:buNone/>
            </a:pPr>
            <a:r>
              <a:rPr lang="en-CA" sz="2400" dirty="0" smtClean="0"/>
              <a:t>      87% of respondents totally agree that “(US) Federal government officials should provide information on financial management that is transparent to citizens.” Harris Interactive, 2009.</a:t>
            </a:r>
            <a:endParaRPr lang="en-CA" sz="24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Key Questions</a:t>
            </a:r>
            <a:endParaRPr lang="en-CA" sz="3200" dirty="0"/>
          </a:p>
        </p:txBody>
      </p:sp>
      <p:sp>
        <p:nvSpPr>
          <p:cNvPr id="2" name="Content Placeholder 1"/>
          <p:cNvSpPr>
            <a:spLocks noGrp="1"/>
          </p:cNvSpPr>
          <p:nvPr>
            <p:ph idx="1"/>
          </p:nvPr>
        </p:nvSpPr>
        <p:spPr>
          <a:xfrm>
            <a:off x="178130" y="1362693"/>
            <a:ext cx="8752114" cy="4943104"/>
          </a:xfrm>
        </p:spPr>
        <p:txBody>
          <a:bodyPr>
            <a:normAutofit/>
          </a:bodyPr>
          <a:lstStyle/>
          <a:p>
            <a:pPr marL="800100" indent="-457200">
              <a:spcBef>
                <a:spcPts val="0"/>
              </a:spcBef>
              <a:buAutoNum type="arabicPeriod"/>
            </a:pPr>
            <a:endParaRPr lang="en-CA" sz="2400" b="1" dirty="0" smtClean="0"/>
          </a:p>
          <a:p>
            <a:pPr marL="800100" indent="-457200">
              <a:spcBef>
                <a:spcPts val="0"/>
              </a:spcBef>
              <a:buAutoNum type="arabicPeriod"/>
            </a:pPr>
            <a:endParaRPr lang="en-CA" sz="2400" b="1" dirty="0" smtClean="0"/>
          </a:p>
          <a:p>
            <a:pPr marL="800100" indent="-457200">
              <a:spcBef>
                <a:spcPts val="0"/>
              </a:spcBef>
              <a:buAutoNum type="arabicPeriod"/>
            </a:pPr>
            <a:endParaRPr lang="en-CA" sz="2400" b="1" dirty="0" smtClean="0"/>
          </a:p>
          <a:p>
            <a:pPr marL="800100" indent="-457200">
              <a:spcBef>
                <a:spcPts val="0"/>
              </a:spcBef>
              <a:buAutoNum type="arabicPeriod"/>
            </a:pPr>
            <a:endParaRPr lang="en-CA" sz="2400" b="1" dirty="0" smtClean="0"/>
          </a:p>
          <a:p>
            <a:pPr marL="800100" indent="-457200">
              <a:spcBef>
                <a:spcPts val="0"/>
              </a:spcBef>
              <a:buAutoNum type="arabicPeriod"/>
            </a:pPr>
            <a:r>
              <a:rPr lang="en-CA" sz="2400" b="1" dirty="0" smtClean="0"/>
              <a:t>Should organizations that receive a direct or indirect benefit through the tax system be required to publicly disclose their financial information?</a:t>
            </a:r>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Key Questions</a:t>
            </a:r>
            <a:endParaRPr lang="en-CA" sz="3200" dirty="0"/>
          </a:p>
        </p:txBody>
      </p:sp>
      <p:sp>
        <p:nvSpPr>
          <p:cNvPr id="2" name="Content Placeholder 1"/>
          <p:cNvSpPr>
            <a:spLocks noGrp="1"/>
          </p:cNvSpPr>
          <p:nvPr>
            <p:ph idx="1"/>
          </p:nvPr>
        </p:nvSpPr>
        <p:spPr>
          <a:xfrm>
            <a:off x="391886" y="1600200"/>
            <a:ext cx="8752114" cy="4943104"/>
          </a:xfrm>
        </p:spPr>
        <p:txBody>
          <a:bodyPr>
            <a:normAutofit/>
          </a:bodyPr>
          <a:lstStyle/>
          <a:p>
            <a:pPr indent="0">
              <a:spcBef>
                <a:spcPts val="0"/>
              </a:spcBef>
              <a:buNone/>
            </a:pPr>
            <a:endParaRPr lang="en-CA" sz="2400" dirty="0" smtClean="0"/>
          </a:p>
          <a:p>
            <a:pPr indent="0">
              <a:spcBef>
                <a:spcPts val="0"/>
              </a:spcBef>
              <a:buNone/>
            </a:pPr>
            <a:endParaRPr lang="en-CA" sz="2400" dirty="0" smtClean="0"/>
          </a:p>
          <a:p>
            <a:pPr indent="0">
              <a:spcBef>
                <a:spcPts val="0"/>
              </a:spcBef>
              <a:buNone/>
            </a:pPr>
            <a:endParaRPr lang="en-CA" sz="2400" dirty="0" smtClean="0"/>
          </a:p>
          <a:p>
            <a:pPr marL="800100" indent="-457200">
              <a:spcBef>
                <a:spcPts val="0"/>
              </a:spcBef>
              <a:buAutoNum type="arabicPeriod" startAt="2"/>
            </a:pPr>
            <a:r>
              <a:rPr lang="en-CA" sz="2400" b="1" dirty="0" smtClean="0"/>
              <a:t>Assuming the answer to the first question is YES:</a:t>
            </a:r>
          </a:p>
          <a:p>
            <a:pPr marL="800100" indent="-457200">
              <a:spcBef>
                <a:spcPts val="0"/>
              </a:spcBef>
              <a:buNone/>
            </a:pPr>
            <a:endParaRPr lang="en-CA" sz="2400" b="1" dirty="0" smtClean="0"/>
          </a:p>
          <a:p>
            <a:pPr marL="800100" indent="-457200">
              <a:spcBef>
                <a:spcPts val="0"/>
              </a:spcBef>
              <a:buNone/>
            </a:pPr>
            <a:r>
              <a:rPr lang="en-CA" sz="2400" b="1" dirty="0" smtClean="0"/>
              <a:t>       Under what circumstances would an organization that receives a direct or indirect benefit through the tax system be </a:t>
            </a:r>
            <a:r>
              <a:rPr lang="en-CA" sz="2400" b="1" u="sng" dirty="0" smtClean="0"/>
              <a:t>exempt</a:t>
            </a:r>
            <a:r>
              <a:rPr lang="en-CA" sz="2400" b="1" dirty="0" smtClean="0"/>
              <a:t> from publicly disclosing their financial information?</a:t>
            </a:r>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Key Questions</a:t>
            </a:r>
            <a:endParaRPr lang="en-CA" sz="3200" dirty="0"/>
          </a:p>
        </p:txBody>
      </p:sp>
      <p:sp>
        <p:nvSpPr>
          <p:cNvPr id="2" name="Content Placeholder 1"/>
          <p:cNvSpPr>
            <a:spLocks noGrp="1"/>
          </p:cNvSpPr>
          <p:nvPr>
            <p:ph idx="1"/>
          </p:nvPr>
        </p:nvSpPr>
        <p:spPr>
          <a:xfrm>
            <a:off x="391886" y="1600200"/>
            <a:ext cx="8752114" cy="4943104"/>
          </a:xfrm>
        </p:spPr>
        <p:txBody>
          <a:bodyPr>
            <a:normAutofit/>
          </a:bodyPr>
          <a:lstStyle/>
          <a:p>
            <a:pPr indent="0">
              <a:spcBef>
                <a:spcPts val="0"/>
              </a:spcBef>
              <a:buNone/>
            </a:pPr>
            <a:endParaRPr lang="en-CA" sz="2400" b="1" dirty="0" smtClean="0"/>
          </a:p>
          <a:p>
            <a:pPr indent="0">
              <a:spcBef>
                <a:spcPts val="0"/>
              </a:spcBef>
              <a:buNone/>
            </a:pPr>
            <a:r>
              <a:rPr lang="en-CA" sz="2400" b="1" dirty="0" smtClean="0"/>
              <a:t>3.  Again</a:t>
            </a:r>
            <a:r>
              <a:rPr lang="en-CA" sz="2400" b="1" smtClean="0"/>
              <a:t>, </a:t>
            </a:r>
            <a:r>
              <a:rPr lang="en-CA" sz="2400" b="1" smtClean="0"/>
              <a:t>if the </a:t>
            </a:r>
            <a:r>
              <a:rPr lang="en-CA" sz="2400" b="1" dirty="0" smtClean="0"/>
              <a:t>answer is YES to the first question:</a:t>
            </a:r>
          </a:p>
          <a:p>
            <a:pPr indent="0">
              <a:spcBef>
                <a:spcPts val="0"/>
              </a:spcBef>
              <a:buNone/>
            </a:pPr>
            <a:endParaRPr lang="en-CA" sz="2400" b="1" dirty="0" smtClean="0"/>
          </a:p>
          <a:p>
            <a:pPr indent="0">
              <a:spcBef>
                <a:spcPts val="0"/>
              </a:spcBef>
              <a:buNone/>
            </a:pPr>
            <a:r>
              <a:rPr lang="en-CA" sz="2400" b="1" dirty="0" smtClean="0"/>
              <a:t>(a) What financial (and non-financial) information should be publically disclosed?  </a:t>
            </a:r>
          </a:p>
          <a:p>
            <a:pPr indent="0">
              <a:spcBef>
                <a:spcPts val="0"/>
              </a:spcBef>
              <a:buNone/>
            </a:pPr>
            <a:endParaRPr lang="en-CA" sz="2400" b="1" dirty="0" smtClean="0"/>
          </a:p>
          <a:p>
            <a:pPr indent="0">
              <a:spcBef>
                <a:spcPts val="0"/>
              </a:spcBef>
              <a:buNone/>
            </a:pPr>
            <a:r>
              <a:rPr lang="en-CA" sz="2400" b="1" dirty="0" smtClean="0"/>
              <a:t>(b) Should the scope of disclosure be proportional to the size of the benefit received (i.e., the greater the public benefit the more detailed the disclosure)? </a:t>
            </a:r>
          </a:p>
          <a:p>
            <a:pPr indent="0">
              <a:spcBef>
                <a:spcPts val="0"/>
              </a:spcBef>
              <a:buNone/>
            </a:pPr>
            <a:endParaRPr lang="en-CA" sz="2400" b="1" dirty="0" smtClean="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Implications for Saskatchewan</a:t>
            </a:r>
            <a:endParaRPr lang="en-CA" sz="3200" dirty="0"/>
          </a:p>
        </p:txBody>
      </p:sp>
      <p:sp>
        <p:nvSpPr>
          <p:cNvPr id="2" name="Content Placeholder 1"/>
          <p:cNvSpPr>
            <a:spLocks noGrp="1"/>
          </p:cNvSpPr>
          <p:nvPr>
            <p:ph idx="1"/>
          </p:nvPr>
        </p:nvSpPr>
        <p:spPr/>
        <p:txBody>
          <a:bodyPr/>
          <a:lstStyle/>
          <a:p>
            <a:pPr>
              <a:buNone/>
            </a:pPr>
            <a:r>
              <a:rPr lang="en-CA" dirty="0" smtClean="0"/>
              <a:t>    </a:t>
            </a:r>
          </a:p>
          <a:p>
            <a:pPr indent="0">
              <a:spcBef>
                <a:spcPts val="0"/>
              </a:spcBef>
              <a:buNone/>
            </a:pPr>
            <a:r>
              <a:rPr lang="en-CA" sz="2400" dirty="0" smtClean="0"/>
              <a:t>May 2, 2012 Consultation paper.  </a:t>
            </a:r>
          </a:p>
          <a:p>
            <a:pPr indent="0">
              <a:spcBef>
                <a:spcPts val="0"/>
              </a:spcBef>
              <a:buNone/>
            </a:pPr>
            <a:endParaRPr lang="en-CA" sz="2400" dirty="0" smtClean="0"/>
          </a:p>
          <a:p>
            <a:pPr indent="0">
              <a:spcBef>
                <a:spcPts val="0"/>
              </a:spcBef>
              <a:buNone/>
            </a:pPr>
            <a:r>
              <a:rPr lang="en-CA" sz="2400" dirty="0" smtClean="0"/>
              <a:t>Possible legal challenge of C-377 (jurisdiction) </a:t>
            </a:r>
          </a:p>
          <a:p>
            <a:pPr indent="0">
              <a:spcBef>
                <a:spcPts val="0"/>
              </a:spcBef>
              <a:buNone/>
            </a:pPr>
            <a:endParaRPr lang="en-CA" sz="2400" dirty="0" smtClean="0"/>
          </a:p>
          <a:p>
            <a:pPr indent="0">
              <a:spcBef>
                <a:spcPts val="0"/>
              </a:spcBef>
              <a:buNone/>
            </a:pPr>
            <a:r>
              <a:rPr lang="en-CA" sz="2400" dirty="0" smtClean="0"/>
              <a:t>Prospects for a debate about the </a:t>
            </a:r>
            <a:r>
              <a:rPr lang="en-CA" sz="2400" u="sng" dirty="0" smtClean="0"/>
              <a:t>principle</a:t>
            </a:r>
            <a:r>
              <a:rPr lang="en-CA" sz="2400" dirty="0" smtClean="0"/>
              <a:t> of requiring organizations that receive benefits through the tax system to publicly disclosure financial information?</a:t>
            </a:r>
          </a:p>
          <a:p>
            <a:pPr>
              <a:buNone/>
            </a:pPr>
            <a:r>
              <a:rPr lang="en-CA" dirty="0" smtClean="0"/>
              <a:t>   </a:t>
            </a:r>
            <a:endParaRPr lang="en-CA" sz="18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Further Reading</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34</a:t>
            </a:fld>
            <a:endParaRPr lang="en-US" dirty="0"/>
          </a:p>
        </p:txBody>
      </p:sp>
      <p:sp>
        <p:nvSpPr>
          <p:cNvPr id="5" name="Content Placeholder 4"/>
          <p:cNvSpPr>
            <a:spLocks noGrp="1"/>
          </p:cNvSpPr>
          <p:nvPr>
            <p:ph idx="1"/>
          </p:nvPr>
        </p:nvSpPr>
        <p:spPr>
          <a:xfrm>
            <a:off x="480951" y="1148938"/>
            <a:ext cx="8229600" cy="4525963"/>
          </a:xfrm>
        </p:spPr>
        <p:txBody>
          <a:bodyPr>
            <a:normAutofit lnSpcReduction="10000"/>
          </a:bodyPr>
          <a:lstStyle/>
          <a:p>
            <a:pPr>
              <a:buNone/>
            </a:pPr>
            <a:endParaRPr lang="en-CA" sz="2400" dirty="0" smtClean="0"/>
          </a:p>
          <a:p>
            <a:pPr>
              <a:buNone/>
            </a:pPr>
            <a:r>
              <a:rPr lang="en-CA" sz="2400" b="1" dirty="0" smtClean="0"/>
              <a:t>     </a:t>
            </a:r>
            <a:r>
              <a:rPr lang="en-CA" sz="2400" dirty="0" smtClean="0"/>
              <a:t>Lund, J. (2009). Financial reporting and disclosure requirements for trade unions: a comparison of UK and US public policy. </a:t>
            </a:r>
            <a:r>
              <a:rPr lang="en-CA" sz="2400" i="1" dirty="0" smtClean="0"/>
              <a:t>Industrial Relations Journal,</a:t>
            </a:r>
            <a:r>
              <a:rPr lang="en-CA" sz="2400" dirty="0" smtClean="0"/>
              <a:t> 40, 2, 122-139.</a:t>
            </a:r>
          </a:p>
          <a:p>
            <a:pPr>
              <a:buNone/>
            </a:pPr>
            <a:r>
              <a:rPr lang="en-CA" sz="2400" dirty="0" smtClean="0"/>
              <a:t>     </a:t>
            </a:r>
          </a:p>
          <a:p>
            <a:pPr>
              <a:buNone/>
            </a:pPr>
            <a:r>
              <a:rPr lang="en-CA" sz="2400" dirty="0" smtClean="0"/>
              <a:t>     Lund, J. and J. McLuckie (2007), ‘Labor Organization Financial Transparency and Accountability: A Comparative Analysis’, </a:t>
            </a:r>
            <a:r>
              <a:rPr lang="en-CA" sz="2400" i="1" dirty="0" smtClean="0"/>
              <a:t>Labor Law Journal, </a:t>
            </a:r>
            <a:r>
              <a:rPr lang="en-CA" sz="2400" dirty="0" smtClean="0"/>
              <a:t>58, 4, 251–266.</a:t>
            </a:r>
          </a:p>
          <a:p>
            <a:pPr>
              <a:buNone/>
            </a:pPr>
            <a:r>
              <a:rPr lang="en-CA" sz="2400" dirty="0" smtClean="0"/>
              <a:t>    </a:t>
            </a:r>
          </a:p>
          <a:p>
            <a:pPr>
              <a:buNone/>
            </a:pPr>
            <a:r>
              <a:rPr lang="en-CA" sz="2400" dirty="0" smtClean="0"/>
              <a:t>     Lund, J. and B. J. Roovers (2008), ‘Through the Looking Glass: Does the Labor Department’s New Form LM-2 Really Deliver Greater Transparency?’, </a:t>
            </a:r>
            <a:r>
              <a:rPr lang="en-CA" sz="2400" i="1" dirty="0" smtClean="0"/>
              <a:t>Labor Studies Journal, </a:t>
            </a:r>
            <a:r>
              <a:rPr lang="en-CA" sz="2400" dirty="0" smtClean="0"/>
              <a:t>33, 3, 309–329.</a:t>
            </a:r>
            <a:endParaRPr lang="en-CA"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Transparency, Accountability, and Trust</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4</a:t>
            </a:fld>
            <a:endParaRPr lang="en-US" dirty="0"/>
          </a:p>
        </p:txBody>
      </p:sp>
      <p:sp>
        <p:nvSpPr>
          <p:cNvPr id="5" name="Right Arrow 4"/>
          <p:cNvSpPr/>
          <p:nvPr/>
        </p:nvSpPr>
        <p:spPr>
          <a:xfrm>
            <a:off x="546265" y="3170712"/>
            <a:ext cx="2208809" cy="15556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Transparency</a:t>
            </a:r>
          </a:p>
        </p:txBody>
      </p:sp>
      <p:sp>
        <p:nvSpPr>
          <p:cNvPr id="7" name="Content Placeholder 6"/>
          <p:cNvSpPr>
            <a:spLocks noGrp="1"/>
          </p:cNvSpPr>
          <p:nvPr>
            <p:ph idx="1"/>
          </p:nvPr>
        </p:nvSpPr>
        <p:spPr>
          <a:xfrm>
            <a:off x="3556661" y="3063834"/>
            <a:ext cx="2250374" cy="1603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CA" sz="2000" b="1" dirty="0" smtClean="0"/>
              <a:t>Accountability</a:t>
            </a:r>
            <a:r>
              <a:rPr lang="en-CA" sz="2000" dirty="0" smtClean="0"/>
              <a:t> </a:t>
            </a:r>
          </a:p>
        </p:txBody>
      </p:sp>
      <p:sp>
        <p:nvSpPr>
          <p:cNvPr id="8" name="Right Arrow 7"/>
          <p:cNvSpPr/>
          <p:nvPr/>
        </p:nvSpPr>
        <p:spPr>
          <a:xfrm>
            <a:off x="6460177" y="3014353"/>
            <a:ext cx="2028700" cy="15556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Trust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Financial Transparency among Canadian Unions</a:t>
            </a:r>
            <a:endParaRPr lang="en-CA" sz="3200" b="1" dirty="0"/>
          </a:p>
        </p:txBody>
      </p:sp>
      <p:sp>
        <p:nvSpPr>
          <p:cNvPr id="2" name="Content Placeholder 1"/>
          <p:cNvSpPr>
            <a:spLocks noGrp="1"/>
          </p:cNvSpPr>
          <p:nvPr>
            <p:ph idx="1"/>
          </p:nvPr>
        </p:nvSpPr>
        <p:spPr/>
        <p:txBody>
          <a:bodyPr>
            <a:normAutofit/>
          </a:bodyPr>
          <a:lstStyle/>
          <a:p>
            <a:pPr>
              <a:buNone/>
            </a:pPr>
            <a:r>
              <a:rPr lang="en-CA" sz="2200" dirty="0" smtClean="0"/>
              <a:t>    </a:t>
            </a:r>
            <a:r>
              <a:rPr lang="en-CA" sz="2400" dirty="0" smtClean="0"/>
              <a:t>Generally, rules vary by union constitution and jurisdiction. </a:t>
            </a:r>
          </a:p>
          <a:p>
            <a:pPr>
              <a:buNone/>
            </a:pPr>
            <a:endParaRPr lang="en-CA" sz="2400" dirty="0" smtClean="0"/>
          </a:p>
          <a:p>
            <a:pPr>
              <a:buNone/>
            </a:pPr>
            <a:r>
              <a:rPr lang="en-CA" sz="2400" dirty="0" smtClean="0"/>
              <a:t>Example 1:</a:t>
            </a:r>
          </a:p>
          <a:p>
            <a:pPr>
              <a:buNone/>
            </a:pPr>
            <a:r>
              <a:rPr lang="en-CA" sz="2400" dirty="0" smtClean="0"/>
              <a:t>6.4 The Secretary-Treasurer shall:</a:t>
            </a:r>
          </a:p>
          <a:p>
            <a:pPr>
              <a:buNone/>
            </a:pPr>
            <a:r>
              <a:rPr lang="en-CA" sz="2400" dirty="0" smtClean="0"/>
              <a:t>    b) present an account of the Association's finances to each annual general meeting;</a:t>
            </a:r>
          </a:p>
          <a:p>
            <a:pPr>
              <a:buNone/>
            </a:pPr>
            <a:r>
              <a:rPr lang="en-CA" sz="2400" dirty="0" smtClean="0"/>
              <a:t>     c) maintain books of account and make these available to the members of the Association on request;</a:t>
            </a:r>
          </a:p>
          <a:p>
            <a:pPr>
              <a:buNone/>
            </a:pPr>
            <a:r>
              <a:rPr lang="en-CA" sz="2000" dirty="0" smtClean="0"/>
              <a:t>   Source: University of Regina Faculty Association, Constitution. </a:t>
            </a:r>
            <a:endParaRPr lang="en-CA" sz="20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3200" b="1" dirty="0" smtClean="0"/>
              <a:t>Financial Transparency among Canadian Unions</a:t>
            </a:r>
            <a:endParaRPr lang="en-CA" sz="3200" b="1" dirty="0"/>
          </a:p>
        </p:txBody>
      </p:sp>
      <p:sp>
        <p:nvSpPr>
          <p:cNvPr id="2" name="Content Placeholder 1"/>
          <p:cNvSpPr>
            <a:spLocks noGrp="1"/>
          </p:cNvSpPr>
          <p:nvPr>
            <p:ph idx="1"/>
          </p:nvPr>
        </p:nvSpPr>
        <p:spPr/>
        <p:txBody>
          <a:bodyPr>
            <a:normAutofit fontScale="92500"/>
          </a:bodyPr>
          <a:lstStyle/>
          <a:p>
            <a:pPr>
              <a:buNone/>
            </a:pPr>
            <a:r>
              <a:rPr lang="en-CA" sz="2200" dirty="0" smtClean="0"/>
              <a:t> </a:t>
            </a:r>
            <a:r>
              <a:rPr lang="en-CA" sz="2400" dirty="0" smtClean="0"/>
              <a:t>Example 2:</a:t>
            </a:r>
          </a:p>
          <a:p>
            <a:pPr>
              <a:buNone/>
            </a:pPr>
            <a:r>
              <a:rPr lang="en-CA" sz="2400" dirty="0" smtClean="0"/>
              <a:t>      Section 132.1(1)   ”At the request of a member, every union shall give the member, at no charge, a copy of a financial statement of the union's affairs to the end of its last fiscal year. The statement must be certified to be a true copy by the union's treasurer or other officer responsible for handling and administering its funds.” </a:t>
            </a:r>
          </a:p>
          <a:p>
            <a:pPr>
              <a:buNone/>
            </a:pPr>
            <a:r>
              <a:rPr lang="en-CA" sz="2400" dirty="0" smtClean="0"/>
              <a:t>      (2)     “A union's financial statement must set out its income and expenditures for the fiscal year in sufficient detail to disclose accurately the union's financial condition and operation and the nature of its income and expenditures.”</a:t>
            </a:r>
          </a:p>
          <a:p>
            <a:pPr>
              <a:buNone/>
            </a:pPr>
            <a:endParaRPr lang="en-CA" sz="2400" dirty="0" smtClean="0"/>
          </a:p>
          <a:p>
            <a:pPr>
              <a:buNone/>
            </a:pPr>
            <a:r>
              <a:rPr lang="en-CA" sz="2000" dirty="0" smtClean="0"/>
              <a:t>   Source: Manitoba Labour Relations Act </a:t>
            </a:r>
            <a:endParaRPr lang="en-CA" sz="2000"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CA" sz="3000" b="1" dirty="0" smtClean="0"/>
              <a:t>Private Member’s Bill C-377: An Act to amend the Income Tax Act (requirements for labour organizations)</a:t>
            </a:r>
            <a:endParaRPr lang="en-CA" sz="3000" b="1" dirty="0"/>
          </a:p>
        </p:txBody>
      </p:sp>
      <p:sp>
        <p:nvSpPr>
          <p:cNvPr id="2" name="Content Placeholder 1"/>
          <p:cNvSpPr>
            <a:spLocks noGrp="1"/>
          </p:cNvSpPr>
          <p:nvPr>
            <p:ph idx="1"/>
          </p:nvPr>
        </p:nvSpPr>
        <p:spPr>
          <a:xfrm>
            <a:off x="213756" y="1579418"/>
            <a:ext cx="8930244" cy="4524499"/>
          </a:xfrm>
        </p:spPr>
        <p:txBody>
          <a:bodyPr/>
          <a:lstStyle/>
          <a:p>
            <a:pPr>
              <a:buNone/>
            </a:pPr>
            <a:endParaRPr lang="en-CA" sz="2200" dirty="0" smtClean="0">
              <a:hlinkClick r:id="rId2"/>
            </a:endParaRPr>
          </a:p>
          <a:p>
            <a:pPr>
              <a:buNone/>
            </a:pPr>
            <a:r>
              <a:rPr lang="en-CA" sz="2200" dirty="0" smtClean="0"/>
              <a:t>Russ Hiebert introduces his private member’s bill in the House of Commons</a:t>
            </a:r>
          </a:p>
          <a:p>
            <a:pPr>
              <a:buNone/>
            </a:pPr>
            <a:endParaRPr lang="en-CA" sz="2200" dirty="0" smtClean="0">
              <a:hlinkClick r:id="rId2"/>
            </a:endParaRPr>
          </a:p>
          <a:p>
            <a:pPr>
              <a:buNone/>
            </a:pPr>
            <a:r>
              <a:rPr lang="en-CA" sz="2200" dirty="0" smtClean="0">
                <a:hlinkClick r:id="rId2"/>
              </a:rPr>
              <a:t>http://www.youtube.com/watch?v=lrGQ7ylBFuM</a:t>
            </a:r>
            <a:endParaRPr lang="en-CA" sz="2200" dirty="0" smtClean="0"/>
          </a:p>
          <a:p>
            <a:pPr>
              <a:buNone/>
            </a:pPr>
            <a:endParaRPr lang="en-CA" sz="2200" dirty="0" smtClean="0"/>
          </a:p>
          <a:p>
            <a:pPr>
              <a:buNone/>
            </a:pPr>
            <a:r>
              <a:rPr lang="en-CA" sz="2200" dirty="0" smtClean="0"/>
              <a:t>View 0:00 to 2:45 </a:t>
            </a:r>
          </a:p>
          <a:p>
            <a:pPr>
              <a:buNone/>
            </a:pPr>
            <a:endParaRPr lang="en-CA" sz="2200" dirty="0" smtClean="0"/>
          </a:p>
          <a:p>
            <a:pPr>
              <a:buNone/>
            </a:pPr>
            <a:r>
              <a:rPr lang="en-CA" sz="2200" dirty="0" smtClean="0"/>
              <a:t>   </a:t>
            </a:r>
          </a:p>
          <a:p>
            <a:pPr>
              <a:buNone/>
            </a:pPr>
            <a:endParaRPr lang="en-CA"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Private Member’s Bill C-377</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8</a:t>
            </a:fld>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19397" y="882241"/>
            <a:ext cx="2354555" cy="555418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933575" y="6475144"/>
            <a:ext cx="2213388" cy="382856"/>
          </a:xfrm>
          <a:prstGeom prst="rect">
            <a:avLst/>
          </a:prstGeom>
          <a:noFill/>
          <a:ln w="9525">
            <a:noFill/>
            <a:miter lim="800000"/>
            <a:headEnd/>
            <a:tailEnd/>
          </a:ln>
        </p:spPr>
      </p:pic>
      <p:sp>
        <p:nvSpPr>
          <p:cNvPr id="7" name="Left Arrow 6"/>
          <p:cNvSpPr/>
          <p:nvPr/>
        </p:nvSpPr>
        <p:spPr>
          <a:xfrm>
            <a:off x="3458817" y="1140031"/>
            <a:ext cx="4412973" cy="1770146"/>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Balance sheet, income statement</a:t>
            </a:r>
            <a:endParaRPr lang="en-CA" sz="1800" dirty="0"/>
          </a:p>
        </p:txBody>
      </p:sp>
      <p:sp>
        <p:nvSpPr>
          <p:cNvPr id="11" name="Left Arrow 10"/>
          <p:cNvSpPr/>
          <p:nvPr/>
        </p:nvSpPr>
        <p:spPr>
          <a:xfrm>
            <a:off x="3421728" y="3056795"/>
            <a:ext cx="4489819" cy="1856285"/>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Identify all transactions over $5,000 with name of payer &amp; payee, address, and description of transaction</a:t>
            </a:r>
            <a:endParaRPr lang="en-CA" sz="1800" dirty="0"/>
          </a:p>
        </p:txBody>
      </p:sp>
      <p:sp>
        <p:nvSpPr>
          <p:cNvPr id="12" name="Left Arrow 11"/>
          <p:cNvSpPr/>
          <p:nvPr/>
        </p:nvSpPr>
        <p:spPr>
          <a:xfrm>
            <a:off x="3415102" y="5001715"/>
            <a:ext cx="4489819" cy="1856285"/>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Statements of loans, assets, and investments</a:t>
            </a:r>
            <a:endParaRPr lang="en-CA"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948" y="0"/>
            <a:ext cx="8229600" cy="1143000"/>
          </a:xfrm>
        </p:spPr>
        <p:txBody>
          <a:bodyPr>
            <a:normAutofit/>
          </a:bodyPr>
          <a:lstStyle/>
          <a:p>
            <a:r>
              <a:rPr lang="en-CA" sz="3200" b="1" dirty="0" smtClean="0"/>
              <a:t>Private Member’s Bill C-377</a:t>
            </a:r>
            <a:endParaRPr lang="en-CA" sz="3200" b="1" dirty="0"/>
          </a:p>
        </p:txBody>
      </p:sp>
      <p:sp>
        <p:nvSpPr>
          <p:cNvPr id="4" name="Slide Number Placeholder 3"/>
          <p:cNvSpPr>
            <a:spLocks noGrp="1"/>
          </p:cNvSpPr>
          <p:nvPr>
            <p:ph type="sldNum" sz="quarter" idx="12"/>
          </p:nvPr>
        </p:nvSpPr>
        <p:spPr/>
        <p:txBody>
          <a:bodyPr/>
          <a:lstStyle/>
          <a:p>
            <a:pPr>
              <a:defRPr/>
            </a:pPr>
            <a:fld id="{A8B53B25-9435-47F4-97BE-93A3F68EAF73}" type="slidenum">
              <a:rPr lang="en-US" smtClean="0"/>
              <a:pPr>
                <a:defRPr/>
              </a:pPr>
              <a:t>9</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767659" y="1338943"/>
            <a:ext cx="3167309" cy="4525963"/>
          </a:xfrm>
          <a:prstGeom prst="rect">
            <a:avLst/>
          </a:prstGeom>
          <a:noFill/>
          <a:ln w="9525">
            <a:noFill/>
            <a:miter lim="800000"/>
            <a:headEnd/>
            <a:tailEnd/>
          </a:ln>
        </p:spPr>
      </p:pic>
      <p:sp>
        <p:nvSpPr>
          <p:cNvPr id="7" name="Left Arrow 6"/>
          <p:cNvSpPr/>
          <p:nvPr/>
        </p:nvSpPr>
        <p:spPr>
          <a:xfrm>
            <a:off x="4086746" y="1513003"/>
            <a:ext cx="4489819" cy="1856285"/>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Salaries of officers and directors. Percentage of time dedicated to political and lobbying activities</a:t>
            </a:r>
            <a:endParaRPr lang="en-CA" sz="1800" dirty="0"/>
          </a:p>
        </p:txBody>
      </p:sp>
      <p:sp>
        <p:nvSpPr>
          <p:cNvPr id="8" name="Left Arrow 7"/>
          <p:cNvSpPr/>
          <p:nvPr/>
        </p:nvSpPr>
        <p:spPr>
          <a:xfrm>
            <a:off x="4132269" y="3707959"/>
            <a:ext cx="4489819" cy="1856285"/>
          </a:xfrm>
          <a:prstGeom prst="leftArrow">
            <a:avLst/>
          </a:prstGeom>
          <a:solidFill>
            <a:srgbClr val="FFC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smtClean="0">
                <a:solidFill>
                  <a:schemeClr val="tx1"/>
                </a:solidFill>
              </a:rPr>
              <a:t>Salaries of employees and contractors. Percentage of time dedicated to political and lobbying activities</a:t>
            </a:r>
            <a:endParaRPr lang="en-CA"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18344</TotalTime>
  <Pages>0</Pages>
  <Words>1838</Words>
  <Application>Microsoft Office PowerPoint</Application>
  <PresentationFormat>On-screen Show (4:3)</PresentationFormat>
  <Paragraphs>237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Union Accountability and the Law: Recasting the Current Debate  Sean Tucker sean.tucker@uregina.ca Faculty of Business Administration University of Regina  Wednesday, May 23, 2012  </vt:lpstr>
      <vt:lpstr>Wither Privacy?</vt:lpstr>
      <vt:lpstr>Transparency Demanded Across Domains</vt:lpstr>
      <vt:lpstr>Transparency, Accountability, and Trust</vt:lpstr>
      <vt:lpstr>Financial Transparency among Canadian Unions</vt:lpstr>
      <vt:lpstr>Financial Transparency among Canadian Unions</vt:lpstr>
      <vt:lpstr>Private Member’s Bill C-377: An Act to amend the Income Tax Act (requirements for labour organizations)</vt:lpstr>
      <vt:lpstr>Private Member’s Bill C-377</vt:lpstr>
      <vt:lpstr>Private Member’s Bill C-377</vt:lpstr>
      <vt:lpstr>Private Member’s Bill C-377</vt:lpstr>
      <vt:lpstr>Private Member’s Bill C-377</vt:lpstr>
      <vt:lpstr>Mandatory Public Disclosure of Union Financial Information in the U.S.</vt:lpstr>
      <vt:lpstr>Private Member’s Bill C-377</vt:lpstr>
      <vt:lpstr>1. Canadians Demand Public Disclosure</vt:lpstr>
      <vt:lpstr>1. Canadians Demand Public Disclosure</vt:lpstr>
      <vt:lpstr>1. Canadians Demand Public Disclosure</vt:lpstr>
      <vt:lpstr>Labour Watch-Nanos Public Opinion Poll (2011)</vt:lpstr>
      <vt:lpstr>Labour Watch-Nanos Public Opinion Poll (2011)</vt:lpstr>
      <vt:lpstr>Priming</vt:lpstr>
      <vt:lpstr>Priming and Social Desirability</vt:lpstr>
      <vt:lpstr>Priming and Social Desirability</vt:lpstr>
      <vt:lpstr>Suppressing Results </vt:lpstr>
      <vt:lpstr>Suppressing Results </vt:lpstr>
      <vt:lpstr>Suppressing Results </vt:lpstr>
      <vt:lpstr>Suppressing Results </vt:lpstr>
      <vt:lpstr>Are Canadians Demanding Public Disclosure?</vt:lpstr>
      <vt:lpstr>2. Substantial Public Benefit</vt:lpstr>
      <vt:lpstr>2. Substantial Public Benefit</vt:lpstr>
      <vt:lpstr>2. Substantial Public Benefit</vt:lpstr>
      <vt:lpstr>Key Questions</vt:lpstr>
      <vt:lpstr>Key Questions</vt:lpstr>
      <vt:lpstr>Key Questions</vt:lpstr>
      <vt:lpstr>Implications for Saskatchewan</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logo in yellow</dc:title>
  <dc:subject>School of Business Logo</dc:subject>
  <dc:creator>Leigh-Ann</dc:creator>
  <cp:lastModifiedBy>Sean Tucker</cp:lastModifiedBy>
  <cp:revision>597</cp:revision>
  <cp:lastPrinted>1998-06-23T18:26:53Z</cp:lastPrinted>
  <dcterms:created xsi:type="dcterms:W3CDTF">1997-01-17T14:32:30Z</dcterms:created>
  <dcterms:modified xsi:type="dcterms:W3CDTF">2014-03-31T22:29:49Z</dcterms:modified>
</cp:coreProperties>
</file>