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60" r:id="rId1"/>
  </p:sldMasterIdLst>
  <p:notesMasterIdLst>
    <p:notesMasterId r:id="rId70"/>
  </p:notesMasterIdLst>
  <p:handoutMasterIdLst>
    <p:handoutMasterId r:id="rId71"/>
  </p:handoutMasterIdLst>
  <p:sldIdLst>
    <p:sldId id="794" r:id="rId2"/>
    <p:sldId id="923" r:id="rId3"/>
    <p:sldId id="1008" r:id="rId4"/>
    <p:sldId id="924" r:id="rId5"/>
    <p:sldId id="940" r:id="rId6"/>
    <p:sldId id="941" r:id="rId7"/>
    <p:sldId id="942" r:id="rId8"/>
    <p:sldId id="943" r:id="rId9"/>
    <p:sldId id="1019" r:id="rId10"/>
    <p:sldId id="1020" r:id="rId11"/>
    <p:sldId id="1021" r:id="rId12"/>
    <p:sldId id="1014" r:id="rId13"/>
    <p:sldId id="1007" r:id="rId14"/>
    <p:sldId id="1012" r:id="rId15"/>
    <p:sldId id="944" r:id="rId16"/>
    <p:sldId id="996" r:id="rId17"/>
    <p:sldId id="945" r:id="rId18"/>
    <p:sldId id="925" r:id="rId19"/>
    <p:sldId id="951" r:id="rId20"/>
    <p:sldId id="950" r:id="rId21"/>
    <p:sldId id="948" r:id="rId22"/>
    <p:sldId id="952" r:id="rId23"/>
    <p:sldId id="1006" r:id="rId24"/>
    <p:sldId id="1017" r:id="rId25"/>
    <p:sldId id="953" r:id="rId26"/>
    <p:sldId id="961" r:id="rId27"/>
    <p:sldId id="954" r:id="rId28"/>
    <p:sldId id="959" r:id="rId29"/>
    <p:sldId id="960" r:id="rId30"/>
    <p:sldId id="962" r:id="rId31"/>
    <p:sldId id="963" r:id="rId32"/>
    <p:sldId id="966" r:id="rId33"/>
    <p:sldId id="965" r:id="rId34"/>
    <p:sldId id="964" r:id="rId35"/>
    <p:sldId id="1015" r:id="rId36"/>
    <p:sldId id="968" r:id="rId37"/>
    <p:sldId id="969" r:id="rId38"/>
    <p:sldId id="972" r:id="rId39"/>
    <p:sldId id="974" r:id="rId40"/>
    <p:sldId id="975" r:id="rId41"/>
    <p:sldId id="976" r:id="rId42"/>
    <p:sldId id="977" r:id="rId43"/>
    <p:sldId id="978" r:id="rId44"/>
    <p:sldId id="979" r:id="rId45"/>
    <p:sldId id="980" r:id="rId46"/>
    <p:sldId id="981" r:id="rId47"/>
    <p:sldId id="982" r:id="rId48"/>
    <p:sldId id="994" r:id="rId49"/>
    <p:sldId id="983" r:id="rId50"/>
    <p:sldId id="984" r:id="rId51"/>
    <p:sldId id="985" r:id="rId52"/>
    <p:sldId id="987" r:id="rId53"/>
    <p:sldId id="988" r:id="rId54"/>
    <p:sldId id="989" r:id="rId55"/>
    <p:sldId id="991" r:id="rId56"/>
    <p:sldId id="992" r:id="rId57"/>
    <p:sldId id="993" r:id="rId58"/>
    <p:sldId id="997" r:id="rId59"/>
    <p:sldId id="998" r:id="rId60"/>
    <p:sldId id="995" r:id="rId61"/>
    <p:sldId id="1018" r:id="rId62"/>
    <p:sldId id="1003" r:id="rId63"/>
    <p:sldId id="971" r:id="rId64"/>
    <p:sldId id="970" r:id="rId65"/>
    <p:sldId id="999" r:id="rId66"/>
    <p:sldId id="1004" r:id="rId67"/>
    <p:sldId id="1005" r:id="rId68"/>
    <p:sldId id="1000" r:id="rId69"/>
  </p:sldIdLst>
  <p:sldSz cx="9144000" cy="6858000" type="screen4x3"/>
  <p:notesSz cx="6858000" cy="9296400"/>
  <p:defaultTextStyle>
    <a:defPPr>
      <a:defRPr lang="en-US"/>
    </a:defPPr>
    <a:lvl1pPr algn="ctr" rtl="0" fontAlgn="base">
      <a:spcBef>
        <a:spcPct val="0"/>
      </a:spcBef>
      <a:spcAft>
        <a:spcPct val="0"/>
      </a:spcAft>
      <a:defRPr sz="2000" b="1" kern="1200">
        <a:solidFill>
          <a:srgbClr val="FFFFFF"/>
        </a:solidFill>
        <a:latin typeface="Arial" charset="0"/>
        <a:ea typeface="+mn-ea"/>
        <a:cs typeface="+mn-cs"/>
      </a:defRPr>
    </a:lvl1pPr>
    <a:lvl2pPr marL="457200" algn="ctr" rtl="0" fontAlgn="base">
      <a:spcBef>
        <a:spcPct val="0"/>
      </a:spcBef>
      <a:spcAft>
        <a:spcPct val="0"/>
      </a:spcAft>
      <a:defRPr sz="2000" b="1" kern="1200">
        <a:solidFill>
          <a:srgbClr val="FFFFFF"/>
        </a:solidFill>
        <a:latin typeface="Arial" charset="0"/>
        <a:ea typeface="+mn-ea"/>
        <a:cs typeface="+mn-cs"/>
      </a:defRPr>
    </a:lvl2pPr>
    <a:lvl3pPr marL="914400" algn="ctr" rtl="0" fontAlgn="base">
      <a:spcBef>
        <a:spcPct val="0"/>
      </a:spcBef>
      <a:spcAft>
        <a:spcPct val="0"/>
      </a:spcAft>
      <a:defRPr sz="2000" b="1" kern="1200">
        <a:solidFill>
          <a:srgbClr val="FFFFFF"/>
        </a:solidFill>
        <a:latin typeface="Arial" charset="0"/>
        <a:ea typeface="+mn-ea"/>
        <a:cs typeface="+mn-cs"/>
      </a:defRPr>
    </a:lvl3pPr>
    <a:lvl4pPr marL="1371600" algn="ctr" rtl="0" fontAlgn="base">
      <a:spcBef>
        <a:spcPct val="0"/>
      </a:spcBef>
      <a:spcAft>
        <a:spcPct val="0"/>
      </a:spcAft>
      <a:defRPr sz="2000" b="1" kern="1200">
        <a:solidFill>
          <a:srgbClr val="FFFFFF"/>
        </a:solidFill>
        <a:latin typeface="Arial" charset="0"/>
        <a:ea typeface="+mn-ea"/>
        <a:cs typeface="+mn-cs"/>
      </a:defRPr>
    </a:lvl4pPr>
    <a:lvl5pPr marL="1828800" algn="ctr" rtl="0" fontAlgn="base">
      <a:spcBef>
        <a:spcPct val="0"/>
      </a:spcBef>
      <a:spcAft>
        <a:spcPct val="0"/>
      </a:spcAft>
      <a:defRPr sz="2000" b="1" kern="1200">
        <a:solidFill>
          <a:srgbClr val="FFFFFF"/>
        </a:solidFill>
        <a:latin typeface="Arial" charset="0"/>
        <a:ea typeface="+mn-ea"/>
        <a:cs typeface="+mn-cs"/>
      </a:defRPr>
    </a:lvl5pPr>
    <a:lvl6pPr marL="2286000" algn="l" defTabSz="914400" rtl="0" eaLnBrk="1" latinLnBrk="0" hangingPunct="1">
      <a:defRPr sz="2000" b="1" kern="1200">
        <a:solidFill>
          <a:srgbClr val="FFFFFF"/>
        </a:solidFill>
        <a:latin typeface="Arial" charset="0"/>
        <a:ea typeface="+mn-ea"/>
        <a:cs typeface="+mn-cs"/>
      </a:defRPr>
    </a:lvl6pPr>
    <a:lvl7pPr marL="2743200" algn="l" defTabSz="914400" rtl="0" eaLnBrk="1" latinLnBrk="0" hangingPunct="1">
      <a:defRPr sz="2000" b="1" kern="1200">
        <a:solidFill>
          <a:srgbClr val="FFFFFF"/>
        </a:solidFill>
        <a:latin typeface="Arial" charset="0"/>
        <a:ea typeface="+mn-ea"/>
        <a:cs typeface="+mn-cs"/>
      </a:defRPr>
    </a:lvl7pPr>
    <a:lvl8pPr marL="3200400" algn="l" defTabSz="914400" rtl="0" eaLnBrk="1" latinLnBrk="0" hangingPunct="1">
      <a:defRPr sz="2000" b="1" kern="1200">
        <a:solidFill>
          <a:srgbClr val="FFFFFF"/>
        </a:solidFill>
        <a:latin typeface="Arial" charset="0"/>
        <a:ea typeface="+mn-ea"/>
        <a:cs typeface="+mn-cs"/>
      </a:defRPr>
    </a:lvl8pPr>
    <a:lvl9pPr marL="3657600" algn="l" defTabSz="914400" rtl="0" eaLnBrk="1" latinLnBrk="0" hangingPunct="1">
      <a:defRPr sz="2000" b="1" kern="1200">
        <a:solidFill>
          <a:srgbClr val="FFFF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useTimings="0">
    <p:present/>
    <p:sldAll/>
    <p:penClr>
      <a:srgbClr val="00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FF33"/>
    <a:srgbClr val="005400"/>
    <a:srgbClr val="F39FD1"/>
    <a:srgbClr val="FFFFFF"/>
    <a:srgbClr val="FAFD00"/>
    <a:srgbClr val="676767"/>
    <a:srgbClr val="00279F"/>
    <a:srgbClr val="1F0099"/>
    <a:srgbClr val="13D6E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2" autoAdjust="0"/>
    <p:restoredTop sz="94660"/>
  </p:normalViewPr>
  <p:slideViewPr>
    <p:cSldViewPr snapToGrid="0">
      <p:cViewPr>
        <p:scale>
          <a:sx n="90" d="100"/>
          <a:sy n="90" d="100"/>
        </p:scale>
        <p:origin x="-88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616"/>
            <a:ext cx="2971800" cy="461592"/>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algn="l" defTabSz="969074" eaLnBrk="0" hangingPunct="0">
              <a:defRPr sz="1000" b="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886200" y="1616"/>
            <a:ext cx="2971800" cy="461592"/>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algn="r" defTabSz="969074" eaLnBrk="0" hangingPunct="0">
              <a:defRPr sz="1000" b="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1" y="8833196"/>
            <a:ext cx="2971800" cy="461592"/>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algn="l" defTabSz="969074" eaLnBrk="0" hangingPunct="0">
              <a:defRPr sz="1000" b="0" i="1">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3886200" y="8833196"/>
            <a:ext cx="2971800" cy="461592"/>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algn="r" defTabSz="969074" eaLnBrk="0" hangingPunct="0">
              <a:defRPr sz="1000" b="0" i="1">
                <a:latin typeface="Arial" charset="0"/>
              </a:defRPr>
            </a:lvl1pPr>
          </a:lstStyle>
          <a:p>
            <a:pPr>
              <a:defRPr/>
            </a:pPr>
            <a:fld id="{FA1F4664-0807-43CB-A821-23140142C206}" type="slidenum">
              <a:rPr lang="en-US"/>
              <a:pPr>
                <a:defRPr/>
              </a:pPr>
              <a:t>‹#›</a:t>
            </a:fld>
            <a:endParaRPr lang="en-US" dirty="0"/>
          </a:p>
        </p:txBody>
      </p:sp>
    </p:spTree>
    <p:extLst>
      <p:ext uri="{BB962C8B-B14F-4D97-AF65-F5344CB8AC3E}">
        <p14:creationId xmlns="" xmlns:p14="http://schemas.microsoft.com/office/powerpoint/2010/main" val="3233740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idx="2"/>
          </p:nvPr>
        </p:nvSpPr>
        <p:spPr bwMode="auto">
          <a:xfrm>
            <a:off x="-22225" y="57150"/>
            <a:ext cx="6908800" cy="5183188"/>
          </a:xfrm>
          <a:prstGeom prst="rect">
            <a:avLst/>
          </a:prstGeom>
          <a:noFill/>
          <a:ln w="12700">
            <a:solidFill>
              <a:schemeClr val="tx1"/>
            </a:solidFill>
            <a:miter lim="800000"/>
            <a:headEnd/>
            <a:tailEnd/>
          </a:ln>
        </p:spPr>
      </p:sp>
    </p:spTree>
    <p:extLst>
      <p:ext uri="{BB962C8B-B14F-4D97-AF65-F5344CB8AC3E}">
        <p14:creationId xmlns="" xmlns:p14="http://schemas.microsoft.com/office/powerpoint/2010/main" val="101598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spect="1" noChangeArrowheads="1" noTextEdit="1"/>
          </p:cNvSpPr>
          <p:nvPr>
            <p:ph type="sldImg"/>
          </p:nvPr>
        </p:nvSpPr>
        <p:spPr>
          <a:xfrm>
            <a:off x="312738" y="260350"/>
            <a:ext cx="6242050" cy="4681538"/>
          </a:xfrm>
          <a:solidFill>
            <a:srgbClr val="FFFFFF"/>
          </a:solidFill>
          <a:ln/>
        </p:spPr>
      </p:sp>
      <p:sp>
        <p:nvSpPr>
          <p:cNvPr id="30723" name="Rectangle 1027"/>
          <p:cNvSpPr>
            <a:spLocks noGrp="1" noChangeArrowheads="1"/>
          </p:cNvSpPr>
          <p:nvPr>
            <p:ph type="body" idx="1"/>
          </p:nvPr>
        </p:nvSpPr>
        <p:spPr bwMode="auto">
          <a:xfrm>
            <a:off x="914401" y="4389968"/>
            <a:ext cx="5029200" cy="4235027"/>
          </a:xfrm>
          <a:prstGeom prst="rect">
            <a:avLst/>
          </a:prstGeom>
          <a:noFill/>
          <a:ln w="12700">
            <a:miter lim="800000"/>
            <a:headEnd type="none" w="sm" len="sm"/>
            <a:tailEnd type="none" w="sm" len="sm"/>
          </a:ln>
        </p:spPr>
        <p:txBody>
          <a:bodyPr lIns="93985" tIns="46993" rIns="93985" bIns="46993"/>
          <a:lstStyle/>
          <a:p>
            <a:pPr defTabSz="940001">
              <a:spcBef>
                <a:spcPct val="0"/>
              </a:spcBef>
            </a:pPr>
            <a:endParaRPr lang="en-CA" sz="24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pPr>
              <a:defRPr/>
            </a:pPr>
            <a:r>
              <a:rPr lang="en-US" dirty="0" smtClean="0"/>
              <a:t>2/17/2010</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8DEFA77-9126-4C64-9E09-BE5978632B4D}"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r>
              <a:rPr lang="en-US" dirty="0" smtClean="0"/>
              <a:t>2/17/2010</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8AEEA05-69F2-4E26-A2F5-B65A8C67B5D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r>
              <a:rPr lang="en-US" dirty="0" smtClean="0"/>
              <a:t>2/17/2010</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C209AE8-F3E3-439F-87B8-F48A1761D8AE}"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r>
              <a:rPr lang="en-US" dirty="0" smtClean="0"/>
              <a:t>2/17/2010</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8B53B25-9435-47F4-97BE-93A3F68EAF7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dirty="0" smtClean="0"/>
              <a:t>2/17/2010</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1C956BD-3B38-4495-8DF1-3959EE16D805}"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pPr>
              <a:defRPr/>
            </a:pPr>
            <a:r>
              <a:rPr lang="en-US" dirty="0" smtClean="0"/>
              <a:t>2/17/2010</a:t>
            </a: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AF6FFEB-D4EA-40CC-AF61-DBDA0FE8705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pPr>
              <a:defRPr/>
            </a:pPr>
            <a:r>
              <a:rPr lang="en-US" dirty="0" smtClean="0"/>
              <a:t>2/17/2010</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45DC077-E8C0-49D3-9967-A9ACADA0E5A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pPr>
              <a:defRPr/>
            </a:pPr>
            <a:r>
              <a:rPr lang="en-US" dirty="0" smtClean="0"/>
              <a:t>2/17/2010</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10FC116-3982-4726-8ACC-6926FFEEB23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t>2/17/2010</a:t>
            </a: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C55A11F-98ED-4147-823B-6C371FC4EE1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t>2/17/2010</a:t>
            </a: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4CBF2F7-4AB8-4A63-8BFF-9B32A0CDD6C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t>2/17/2010</a:t>
            </a: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0C4A7A0-6342-4345-99C3-E284F4448E16}"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dirty="0" smtClean="0"/>
              <a:t>2/17/2010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9EDBF52-4501-4069-B697-CAFA13F1AE4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mria-arim.ca/about-mria/standards/code-of-conduct-for-member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sean.tucker@uregina.ca" TargetMode="External"/><Relationship Id="rId2" Type="http://schemas.openxmlformats.org/officeDocument/2006/relationships/hyperlink" Target="mailto:andrew.stevens@uregina.c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6260" y="393700"/>
            <a:ext cx="8351805" cy="4502150"/>
          </a:xfrm>
        </p:spPr>
        <p:txBody>
          <a:bodyPr>
            <a:noAutofit/>
          </a:bodyPr>
          <a:lstStyle/>
          <a:p>
            <a:pPr indent="114300">
              <a:defRPr/>
            </a:pP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CA" sz="3600" b="1" dirty="0" smtClean="0"/>
              <a:t>Working in the Shadows for Transparency: Russ Hiebert, LabourWatch, Nanos Research, and the Making of Bill C-377</a:t>
            </a: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2400" b="0" dirty="0" smtClean="0">
                <a:solidFill>
                  <a:schemeClr val="tx1"/>
                </a:solidFill>
                <a:effectLst/>
              </a:rPr>
              <a:t>Dr. Andrew Stevens</a:t>
            </a:r>
            <a:br>
              <a:rPr lang="en-US" sz="2400" b="0" dirty="0" smtClean="0">
                <a:solidFill>
                  <a:schemeClr val="tx1"/>
                </a:solidFill>
                <a:effectLst/>
              </a:rPr>
            </a:br>
            <a:r>
              <a:rPr lang="en-US" sz="2400" dirty="0" smtClean="0"/>
              <a:t>Dr. S</a:t>
            </a:r>
            <a:r>
              <a:rPr lang="en-US" sz="2400" b="0" dirty="0" smtClean="0">
                <a:solidFill>
                  <a:schemeClr val="tx1"/>
                </a:solidFill>
                <a:effectLst/>
              </a:rPr>
              <a:t>ean Tucker</a:t>
            </a:r>
            <a:br>
              <a:rPr lang="en-US" sz="2400" b="0" dirty="0" smtClean="0">
                <a:solidFill>
                  <a:schemeClr val="tx1"/>
                </a:solidFill>
                <a:effectLst/>
              </a:rPr>
            </a:br>
            <a:r>
              <a:rPr lang="en-US" sz="2400" b="0" dirty="0" smtClean="0">
                <a:solidFill>
                  <a:schemeClr val="tx1"/>
                </a:solidFill>
                <a:effectLst/>
              </a:rPr>
              <a:t/>
            </a:r>
            <a:br>
              <a:rPr lang="en-US" sz="2400" b="0" dirty="0" smtClean="0">
                <a:solidFill>
                  <a:schemeClr val="tx1"/>
                </a:solidFill>
                <a:effectLst/>
              </a:rPr>
            </a:br>
            <a:r>
              <a:rPr lang="en-US" sz="2400" b="0" dirty="0" smtClean="0">
                <a:solidFill>
                  <a:schemeClr val="tx1"/>
                </a:solidFill>
                <a:effectLst/>
              </a:rPr>
              <a:t>Faculty of Business Administration</a:t>
            </a:r>
            <a:br>
              <a:rPr lang="en-US" sz="2400" b="0" dirty="0" smtClean="0">
                <a:solidFill>
                  <a:schemeClr val="tx1"/>
                </a:solidFill>
                <a:effectLst/>
              </a:rPr>
            </a:br>
            <a:r>
              <a:rPr lang="en-US" sz="2400" b="0" dirty="0" smtClean="0">
                <a:solidFill>
                  <a:schemeClr val="tx1"/>
                </a:solidFill>
                <a:effectLst/>
              </a:rPr>
              <a:t>University of Regina</a:t>
            </a:r>
            <a:br>
              <a:rPr lang="en-US" sz="2400" b="0" dirty="0" smtClean="0">
                <a:solidFill>
                  <a:schemeClr val="tx1"/>
                </a:solidFill>
                <a:effectLst/>
              </a:rPr>
            </a:br>
            <a:r>
              <a:rPr lang="en-US" sz="2400" b="0" dirty="0" smtClean="0">
                <a:solidFill>
                  <a:schemeClr val="tx1"/>
                </a:solidFill>
                <a:effectLst/>
              </a:rPr>
              <a:t>Wednesday, October 8, 2014 </a:t>
            </a:r>
            <a:r>
              <a:rPr lang="en-US" sz="2400" b="0" dirty="0" smtClean="0">
                <a:solidFill>
                  <a:schemeClr val="tx1"/>
                </a:solidFill>
              </a:rPr>
              <a:t/>
            </a:r>
            <a:br>
              <a:rPr lang="en-US" sz="2400" b="0" dirty="0" smtClean="0">
                <a:solidFill>
                  <a:schemeClr val="tx1"/>
                </a:solidFill>
              </a:rPr>
            </a:br>
            <a:endParaRPr lang="en-US" sz="2400" b="0" dirty="0" smtClean="0">
              <a:solidFill>
                <a:schemeClr val="tx1"/>
              </a:solidFill>
            </a:endParaRPr>
          </a:p>
        </p:txBody>
      </p:sp>
      <p:pic>
        <p:nvPicPr>
          <p:cNvPr id="3" name="Picture 2" descr="U of R.jpg"/>
          <p:cNvPicPr>
            <a:picLocks noChangeAspect="1"/>
          </p:cNvPicPr>
          <p:nvPr/>
        </p:nvPicPr>
        <p:blipFill>
          <a:blip r:embed="rId3" cstate="print"/>
          <a:stretch>
            <a:fillRect/>
          </a:stretch>
        </p:blipFill>
        <p:spPr>
          <a:xfrm>
            <a:off x="3507474" y="5644986"/>
            <a:ext cx="2503785" cy="12130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Hiebert’s Model for Transparency</a:t>
            </a:r>
            <a:endParaRPr lang="en-CA" sz="3200" dirty="0"/>
          </a:p>
        </p:txBody>
      </p:sp>
      <p:sp>
        <p:nvSpPr>
          <p:cNvPr id="3" name="Content Placeholder 2"/>
          <p:cNvSpPr>
            <a:spLocks noGrp="1"/>
          </p:cNvSpPr>
          <p:nvPr>
            <p:ph idx="1"/>
          </p:nvPr>
        </p:nvSpPr>
        <p:spPr/>
        <p:txBody>
          <a:bodyPr>
            <a:normAutofit/>
          </a:bodyPr>
          <a:lstStyle/>
          <a:p>
            <a:pPr indent="0">
              <a:spcBef>
                <a:spcPts val="0"/>
              </a:spcBef>
              <a:buFontTx/>
              <a:buChar char="-"/>
            </a:pPr>
            <a:endParaRPr lang="en-CA" sz="2400" dirty="0" smtClean="0"/>
          </a:p>
          <a:p>
            <a:pPr indent="0">
              <a:spcBef>
                <a:spcPts val="0"/>
              </a:spcBef>
              <a:buNone/>
            </a:pPr>
            <a:r>
              <a:rPr lang="en-CA" sz="2400" dirty="0" smtClean="0"/>
              <a:t>Hiebert explains that C-377 is </a:t>
            </a:r>
            <a:r>
              <a:rPr lang="en-CA" sz="2400" b="1" dirty="0" smtClean="0"/>
              <a:t>“</a:t>
            </a:r>
            <a:r>
              <a:rPr lang="en-US" sz="2400" b="1" dirty="0" smtClean="0"/>
              <a:t>mirrored on American legislation” </a:t>
            </a:r>
            <a:r>
              <a:rPr lang="en-US" sz="2400" dirty="0" smtClean="0"/>
              <a:t>and </a:t>
            </a:r>
            <a:r>
              <a:rPr lang="en-US" sz="2400" b="1" dirty="0" smtClean="0"/>
              <a:t>“levels the playing field”</a:t>
            </a:r>
            <a:r>
              <a:rPr lang="en-US" sz="2400" dirty="0" smtClean="0"/>
              <a:t> for unions operating in both Canada and the United States.</a:t>
            </a:r>
          </a:p>
          <a:p>
            <a:pPr indent="0">
              <a:spcBef>
                <a:spcPts val="0"/>
              </a:spcBef>
              <a:buNone/>
            </a:pPr>
            <a:endParaRPr lang="en-US" sz="2400" dirty="0" smtClean="0"/>
          </a:p>
          <a:p>
            <a:pPr indent="0">
              <a:spcBef>
                <a:spcPts val="0"/>
              </a:spcBef>
              <a:buNone/>
            </a:pPr>
            <a:r>
              <a:rPr lang="en-US" sz="1800" dirty="0" smtClean="0"/>
              <a:t>Hansard, Proceedings of the Standing Senate Committee on Banking, Trade and Commerce. 2013, May 22, 34. </a:t>
            </a:r>
          </a:p>
          <a:p>
            <a:pPr indent="0">
              <a:spcBef>
                <a:spcPts val="0"/>
              </a:spcBef>
              <a:buFontTx/>
              <a:buChar char="-"/>
            </a:pPr>
            <a:endParaRPr lang="en-CA" sz="2400" dirty="0" smtClean="0"/>
          </a:p>
          <a:p>
            <a:pPr indent="0">
              <a:spcBef>
                <a:spcPts val="0"/>
              </a:spcBef>
              <a:buNone/>
            </a:pPr>
            <a:endParaRPr lang="en-US" sz="18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a:t>The US Model for Union Financial Disclosure</a:t>
            </a:r>
            <a:endParaRPr lang="en-US" sz="3200" dirty="0"/>
          </a:p>
        </p:txBody>
      </p:sp>
      <p:sp>
        <p:nvSpPr>
          <p:cNvPr id="3" name="Content Placeholder 2"/>
          <p:cNvSpPr>
            <a:spLocks noGrp="1"/>
          </p:cNvSpPr>
          <p:nvPr>
            <p:ph sz="half" idx="1"/>
          </p:nvPr>
        </p:nvSpPr>
        <p:spPr>
          <a:xfrm>
            <a:off x="457200" y="1306286"/>
            <a:ext cx="4114800" cy="4975761"/>
          </a:xfrm>
        </p:spPr>
        <p:txBody>
          <a:bodyPr>
            <a:normAutofit fontScale="92500" lnSpcReduction="20000"/>
          </a:bodyPr>
          <a:lstStyle/>
          <a:p>
            <a:r>
              <a:rPr lang="en-US" sz="2400" dirty="0"/>
              <a:t>The “Fish Bowl” effect</a:t>
            </a:r>
          </a:p>
          <a:p>
            <a:endParaRPr lang="en-US" sz="2400" dirty="0"/>
          </a:p>
          <a:p>
            <a:r>
              <a:rPr lang="en-US" sz="2400" dirty="0"/>
              <a:t>Union </a:t>
            </a:r>
            <a:r>
              <a:rPr lang="en-US" sz="2400" dirty="0" smtClean="0"/>
              <a:t>disclosure as </a:t>
            </a:r>
            <a:r>
              <a:rPr lang="en-US" sz="2400" dirty="0"/>
              <a:t>an extension of </a:t>
            </a:r>
            <a:r>
              <a:rPr lang="en-US" sz="2400" b="1" dirty="0"/>
              <a:t>labour policy</a:t>
            </a:r>
          </a:p>
          <a:p>
            <a:endParaRPr lang="en-US" sz="2400" dirty="0"/>
          </a:p>
          <a:p>
            <a:r>
              <a:rPr lang="en-US" sz="2400" dirty="0"/>
              <a:t>Four phases of union disclosure legislation in the U.S.</a:t>
            </a:r>
          </a:p>
          <a:p>
            <a:pPr lvl="1"/>
            <a:r>
              <a:rPr lang="en-US" dirty="0"/>
              <a:t>Taft-Hartley (1947)</a:t>
            </a:r>
          </a:p>
          <a:p>
            <a:pPr lvl="1"/>
            <a:r>
              <a:rPr lang="en-US" dirty="0"/>
              <a:t>Labor-Management Reporting and Disclosure Act, Landrum-Griffin Act (1959)</a:t>
            </a:r>
          </a:p>
          <a:p>
            <a:pPr lvl="1"/>
            <a:r>
              <a:rPr lang="en-US" dirty="0"/>
              <a:t>Politicized reporting standards throughout the 1990s</a:t>
            </a:r>
          </a:p>
          <a:p>
            <a:pPr lvl="1"/>
            <a:r>
              <a:rPr lang="en-US" dirty="0"/>
              <a:t>Bush Administration (2002</a:t>
            </a:r>
            <a:r>
              <a:rPr lang="en-US" dirty="0" smtClean="0"/>
              <a:t>)</a:t>
            </a:r>
            <a:endParaRPr lang="en-US" dirty="0"/>
          </a:p>
        </p:txBody>
      </p:sp>
      <p:pic>
        <p:nvPicPr>
          <p:cNvPr id="6" name="Content Placeholder 5" descr="taft-hartley-act_thumb.jpg"/>
          <p:cNvPicPr>
            <a:picLocks noGrp="1" noChangeAspect="1"/>
          </p:cNvPicPr>
          <p:nvPr>
            <p:ph sz="half" idx="2"/>
          </p:nvPr>
        </p:nvPicPr>
        <p:blipFill>
          <a:blip r:embed="rId2" cstate="print">
            <a:extLst>
              <a:ext uri="{28A0092B-C50C-407E-A947-70E740481C1C}">
                <a14:useLocalDpi xmlns="" xmlns:a14="http://schemas.microsoft.com/office/drawing/2010/main" val="0"/>
              </a:ext>
            </a:extLst>
          </a:blip>
          <a:srcRect t="-19559" b="-19559"/>
          <a:stretch>
            <a:fillRect/>
          </a:stretch>
        </p:blipFill>
        <p:spPr/>
      </p:pic>
      <p:sp>
        <p:nvSpPr>
          <p:cNvPr id="5" name="Slide Number Placeholder 4"/>
          <p:cNvSpPr>
            <a:spLocks noGrp="1"/>
          </p:cNvSpPr>
          <p:nvPr>
            <p:ph type="sldNum" sz="quarter" idx="12"/>
          </p:nvPr>
        </p:nvSpPr>
        <p:spPr/>
        <p:txBody>
          <a:bodyPr/>
          <a:lstStyle/>
          <a:p>
            <a:pPr>
              <a:defRPr/>
            </a:pPr>
            <a:fld id="{7AF6FFEB-D4EA-40CC-AF61-DBDA0FE8705E}" type="slidenum">
              <a:rPr lang="en-US" smtClean="0"/>
              <a:pPr>
                <a:defRPr/>
              </a:pPr>
              <a:t>11</a:t>
            </a:fld>
            <a:endParaRPr lang="en-US" dirty="0"/>
          </a:p>
        </p:txBody>
      </p:sp>
    </p:spTree>
    <p:extLst>
      <p:ext uri="{BB962C8B-B14F-4D97-AF65-F5344CB8AC3E}">
        <p14:creationId xmlns="" xmlns:p14="http://schemas.microsoft.com/office/powerpoint/2010/main" val="24098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a:t>The US Model for Union Financial Disclosure</a:t>
            </a:r>
            <a:endParaRPr lang="en-US" sz="3200" dirty="0"/>
          </a:p>
        </p:txBody>
      </p:sp>
      <p:sp>
        <p:nvSpPr>
          <p:cNvPr id="3" name="Content Placeholder 2"/>
          <p:cNvSpPr>
            <a:spLocks noGrp="1"/>
          </p:cNvSpPr>
          <p:nvPr>
            <p:ph idx="1"/>
          </p:nvPr>
        </p:nvSpPr>
        <p:spPr/>
        <p:txBody>
          <a:bodyPr>
            <a:normAutofit fontScale="92500" lnSpcReduction="20000"/>
          </a:bodyPr>
          <a:lstStyle/>
          <a:p>
            <a:r>
              <a:rPr lang="en-US" sz="2400" dirty="0" smtClean="0"/>
              <a:t>1959: “</a:t>
            </a:r>
            <a:r>
              <a:rPr lang="en-US" sz="2400" dirty="0"/>
              <a:t>I would </a:t>
            </a:r>
            <a:r>
              <a:rPr lang="en-US" sz="2400" dirty="0" smtClean="0"/>
              <a:t>object… to </a:t>
            </a:r>
            <a:r>
              <a:rPr lang="en-US" sz="2400" dirty="0"/>
              <a:t>a corporation being compelled to give every shareholder a list of all its customers and the prices it is quoting and all the letters of information it receives on any matter in any of the books of the corporation.” </a:t>
            </a:r>
            <a:r>
              <a:rPr lang="en-US" sz="2400" dirty="0" smtClean="0"/>
              <a:t>Senator John F. Kennedy</a:t>
            </a:r>
          </a:p>
          <a:p>
            <a:endParaRPr lang="en-US" sz="2400" dirty="0"/>
          </a:p>
          <a:p>
            <a:r>
              <a:rPr lang="en-US" sz="2400" dirty="0" smtClean="0"/>
              <a:t>1992</a:t>
            </a:r>
            <a:r>
              <a:rPr lang="en-US" sz="2400" dirty="0"/>
              <a:t>: House Republican </a:t>
            </a:r>
            <a:r>
              <a:rPr lang="en-US" sz="2400" dirty="0" smtClean="0"/>
              <a:t>Whip, </a:t>
            </a:r>
            <a:r>
              <a:rPr lang="en-US" sz="2400" dirty="0"/>
              <a:t>Newt </a:t>
            </a:r>
            <a:r>
              <a:rPr lang="en-US" sz="2400" dirty="0" smtClean="0"/>
              <a:t>Gingrich, on proposed changes to reporting standards would </a:t>
            </a:r>
            <a:r>
              <a:rPr lang="en-US" sz="2400" b="1" dirty="0" smtClean="0"/>
              <a:t>“</a:t>
            </a:r>
            <a:r>
              <a:rPr lang="en-US" sz="2400" b="1" dirty="0"/>
              <a:t>weaken our opponents and encourage our allies</a:t>
            </a:r>
            <a:r>
              <a:rPr lang="en-US" sz="2400" b="1" dirty="0" smtClean="0"/>
              <a:t>”</a:t>
            </a:r>
            <a:r>
              <a:rPr lang="en-US" sz="2400" dirty="0" smtClean="0"/>
              <a:t>.</a:t>
            </a:r>
          </a:p>
          <a:p>
            <a:pPr>
              <a:buNone/>
            </a:pPr>
            <a:endParaRPr lang="en-US" sz="2400" dirty="0"/>
          </a:p>
          <a:p>
            <a:r>
              <a:rPr lang="en-US" sz="2400" dirty="0"/>
              <a:t>Grover </a:t>
            </a:r>
            <a:r>
              <a:rPr lang="en-US" sz="2400" dirty="0" smtClean="0"/>
              <a:t>Norquist (Alliance for Worker Freedom) </a:t>
            </a:r>
            <a:r>
              <a:rPr lang="en-US" sz="2400" dirty="0"/>
              <a:t>“</a:t>
            </a:r>
            <a:r>
              <a:rPr lang="en-US" sz="2400" b="1" dirty="0"/>
              <a:t>We’re going to crush labor as a political </a:t>
            </a:r>
            <a:r>
              <a:rPr lang="en-US" sz="2400" b="1" dirty="0" smtClean="0"/>
              <a:t>entity” </a:t>
            </a:r>
            <a:r>
              <a:rPr lang="en-US" sz="2400" dirty="0" smtClean="0"/>
              <a:t>[…] </a:t>
            </a:r>
            <a:r>
              <a:rPr lang="en-US" sz="2400" dirty="0"/>
              <a:t>and </a:t>
            </a:r>
            <a:r>
              <a:rPr lang="en-US" sz="2400" b="1" dirty="0"/>
              <a:t>“break unions</a:t>
            </a:r>
            <a:r>
              <a:rPr lang="en-US" sz="2400" dirty="0" smtClean="0"/>
              <a:t>”</a:t>
            </a:r>
          </a:p>
          <a:p>
            <a:pPr lvl="1"/>
            <a:r>
              <a:rPr lang="en-US" sz="2400" dirty="0" smtClean="0"/>
              <a:t>Every </a:t>
            </a:r>
            <a:r>
              <a:rPr lang="en-US" sz="2400" dirty="0"/>
              <a:t>dollar spent on lawyers, accountants, clerks, etc. was a dollar not spent on organizing, political activities, and member </a:t>
            </a:r>
            <a:r>
              <a:rPr lang="en-US" sz="2400" dirty="0" smtClean="0"/>
              <a:t>representation.</a:t>
            </a:r>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12</a:t>
            </a:fld>
            <a:endParaRPr lang="en-US" dirty="0"/>
          </a:p>
        </p:txBody>
      </p:sp>
    </p:spTree>
    <p:extLst>
      <p:ext uri="{BB962C8B-B14F-4D97-AF65-F5344CB8AC3E}">
        <p14:creationId xmlns="" xmlns:p14="http://schemas.microsoft.com/office/powerpoint/2010/main" val="149522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Bill C-377 Timeline</a:t>
            </a:r>
            <a:endParaRPr lang="en-US" sz="3200" b="1" dirty="0"/>
          </a:p>
        </p:txBody>
      </p:sp>
      <p:sp>
        <p:nvSpPr>
          <p:cNvPr id="3" name="Content Placeholder 2"/>
          <p:cNvSpPr>
            <a:spLocks noGrp="1"/>
          </p:cNvSpPr>
          <p:nvPr>
            <p:ph idx="1"/>
          </p:nvPr>
        </p:nvSpPr>
        <p:spPr>
          <a:xfrm>
            <a:off x="552892" y="1355651"/>
            <a:ext cx="8282763" cy="4525963"/>
          </a:xfrm>
        </p:spPr>
        <p:txBody>
          <a:bodyPr>
            <a:noAutofit/>
          </a:bodyPr>
          <a:lstStyle/>
          <a:p>
            <a:pPr marL="0" lvl="1" indent="0">
              <a:spcBef>
                <a:spcPts val="0"/>
              </a:spcBef>
              <a:buNone/>
            </a:pPr>
            <a:endParaRPr lang="en-US" sz="1600" dirty="0"/>
          </a:p>
          <a:p>
            <a:pPr marL="0" lvl="1" indent="0">
              <a:spcBef>
                <a:spcPts val="0"/>
              </a:spcBef>
              <a:buFont typeface="Arial"/>
              <a:buChar char="•"/>
            </a:pPr>
            <a:r>
              <a:rPr lang="en-US" sz="2200" dirty="0" smtClean="0"/>
              <a:t> </a:t>
            </a:r>
            <a:r>
              <a:rPr lang="en-US" sz="2200" b="1" dirty="0" smtClean="0"/>
              <a:t>October </a:t>
            </a:r>
            <a:r>
              <a:rPr lang="en-US" sz="2200" b="1" dirty="0"/>
              <a:t>3, 2011</a:t>
            </a:r>
            <a:r>
              <a:rPr lang="en-US" sz="2200" dirty="0"/>
              <a:t>: Russ Hiebert introduces Bill C-317 “An Act to amend the Income Tax Act” </a:t>
            </a:r>
            <a:r>
              <a:rPr lang="en-US" sz="2200" dirty="0" smtClean="0"/>
              <a:t>(Speaker rules C-317 out of order)</a:t>
            </a:r>
          </a:p>
          <a:p>
            <a:pPr marL="0" lvl="1" indent="0">
              <a:spcBef>
                <a:spcPts val="0"/>
              </a:spcBef>
              <a:buNone/>
            </a:pPr>
            <a:endParaRPr lang="en-US" sz="1600" dirty="0"/>
          </a:p>
          <a:p>
            <a:pPr marL="0" lvl="1" indent="0">
              <a:spcBef>
                <a:spcPts val="0"/>
              </a:spcBef>
              <a:buFont typeface="Arial"/>
              <a:buChar char="•"/>
            </a:pPr>
            <a:r>
              <a:rPr lang="en-US" sz="2200" dirty="0" smtClean="0"/>
              <a:t> </a:t>
            </a:r>
            <a:r>
              <a:rPr lang="en-US" sz="2200" b="1" dirty="0" smtClean="0"/>
              <a:t>December </a:t>
            </a:r>
            <a:r>
              <a:rPr lang="en-US" sz="2200" b="1" dirty="0"/>
              <a:t>5, 2011</a:t>
            </a:r>
            <a:r>
              <a:rPr lang="en-US" sz="2200" dirty="0"/>
              <a:t>: Bill C-377 (first reading</a:t>
            </a:r>
            <a:r>
              <a:rPr lang="en-US" sz="2200" dirty="0" smtClean="0"/>
              <a:t>)</a:t>
            </a:r>
          </a:p>
          <a:p>
            <a:pPr marL="0" lvl="1" indent="0">
              <a:spcBef>
                <a:spcPts val="0"/>
              </a:spcBef>
              <a:buFont typeface="Arial"/>
              <a:buChar char="•"/>
            </a:pPr>
            <a:endParaRPr lang="en-US" sz="1600" dirty="0"/>
          </a:p>
          <a:p>
            <a:pPr marL="0" lvl="1" indent="0">
              <a:spcBef>
                <a:spcPts val="0"/>
              </a:spcBef>
              <a:buFont typeface="Arial"/>
              <a:buChar char="•"/>
            </a:pPr>
            <a:r>
              <a:rPr lang="en-US" sz="2200" dirty="0" smtClean="0"/>
              <a:t> </a:t>
            </a:r>
            <a:r>
              <a:rPr lang="en-US" sz="2200" b="1" dirty="0" smtClean="0"/>
              <a:t>December </a:t>
            </a:r>
            <a:r>
              <a:rPr lang="en-US" sz="2200" b="1" dirty="0"/>
              <a:t>12, 2012</a:t>
            </a:r>
            <a:r>
              <a:rPr lang="en-US" sz="2200" dirty="0"/>
              <a:t>: Bill C-377 </a:t>
            </a:r>
            <a:r>
              <a:rPr lang="en-US" sz="2200" dirty="0" smtClean="0"/>
              <a:t>passes Commons, </a:t>
            </a:r>
            <a:r>
              <a:rPr lang="en-US" sz="2200" dirty="0"/>
              <a:t>heads to </a:t>
            </a:r>
            <a:r>
              <a:rPr lang="en-US" sz="2200" dirty="0" smtClean="0"/>
              <a:t>the Senate</a:t>
            </a:r>
          </a:p>
          <a:p>
            <a:pPr marL="0" lvl="1" indent="0">
              <a:spcBef>
                <a:spcPts val="0"/>
              </a:spcBef>
              <a:buNone/>
            </a:pPr>
            <a:endParaRPr lang="en-US" sz="1600" dirty="0"/>
          </a:p>
          <a:p>
            <a:pPr marL="0" lvl="1" indent="0">
              <a:spcBef>
                <a:spcPts val="0"/>
              </a:spcBef>
              <a:buFont typeface="Arial"/>
              <a:buChar char="•"/>
            </a:pPr>
            <a:r>
              <a:rPr lang="en-US" sz="2200" dirty="0" smtClean="0"/>
              <a:t> </a:t>
            </a:r>
            <a:r>
              <a:rPr lang="en-US" sz="2200" b="1" dirty="0" smtClean="0"/>
              <a:t>June 26, </a:t>
            </a:r>
            <a:r>
              <a:rPr lang="en-US" sz="2200" b="1" dirty="0"/>
              <a:t>2013</a:t>
            </a:r>
            <a:r>
              <a:rPr lang="en-US" sz="2200" dirty="0"/>
              <a:t>: Senate sends Bill C-377 back to the Commons with </a:t>
            </a:r>
            <a:r>
              <a:rPr lang="en-US" sz="2200" dirty="0" smtClean="0"/>
              <a:t>amendments</a:t>
            </a:r>
          </a:p>
          <a:p>
            <a:pPr marL="0" lvl="1" indent="0">
              <a:spcBef>
                <a:spcPts val="0"/>
              </a:spcBef>
              <a:buNone/>
            </a:pPr>
            <a:endParaRPr lang="en-US" sz="1600" dirty="0" smtClean="0"/>
          </a:p>
          <a:p>
            <a:pPr marL="0" lvl="1" indent="0">
              <a:spcBef>
                <a:spcPts val="0"/>
              </a:spcBef>
              <a:buFont typeface="Arial"/>
              <a:buChar char="•"/>
            </a:pPr>
            <a:r>
              <a:rPr lang="en-US" sz="2200" dirty="0" smtClean="0"/>
              <a:t> </a:t>
            </a:r>
            <a:r>
              <a:rPr lang="en-US" sz="2200" b="1" dirty="0" smtClean="0"/>
              <a:t>October 16, 2013</a:t>
            </a:r>
            <a:r>
              <a:rPr lang="en-US" sz="2200" dirty="0" smtClean="0"/>
              <a:t>: Commons returns original Bill C-377 to the Senate</a:t>
            </a:r>
          </a:p>
          <a:p>
            <a:pPr marL="0" lvl="1" indent="0">
              <a:spcBef>
                <a:spcPts val="0"/>
              </a:spcBef>
              <a:buNone/>
            </a:pPr>
            <a:endParaRPr lang="en-US" sz="1600" dirty="0"/>
          </a:p>
          <a:p>
            <a:pPr marL="0" lvl="1" indent="0">
              <a:spcBef>
                <a:spcPts val="0"/>
              </a:spcBef>
              <a:buFont typeface="Arial"/>
              <a:buChar char="•"/>
            </a:pPr>
            <a:r>
              <a:rPr lang="en-US" sz="2200" b="1" dirty="0" smtClean="0"/>
              <a:t> September 25, </a:t>
            </a:r>
            <a:r>
              <a:rPr lang="en-US" sz="2200" b="1" dirty="0"/>
              <a:t>2014</a:t>
            </a:r>
            <a:r>
              <a:rPr lang="en-US" sz="2200" dirty="0"/>
              <a:t>: </a:t>
            </a:r>
            <a:r>
              <a:rPr lang="en-US" sz="2200" dirty="0" smtClean="0"/>
              <a:t>Bill C-377, renewed interest at Second Reading</a:t>
            </a:r>
            <a:endParaRPr lang="en-US" sz="2200" dirty="0"/>
          </a:p>
          <a:p>
            <a:pPr indent="0">
              <a:spcBef>
                <a:spcPts val="0"/>
              </a:spcBef>
            </a:pPr>
            <a:endParaRPr lang="en-US"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13</a:t>
            </a:fld>
            <a:endParaRPr lang="en-US" dirty="0"/>
          </a:p>
        </p:txBody>
      </p:sp>
    </p:spTree>
    <p:extLst>
      <p:ext uri="{BB962C8B-B14F-4D97-AF65-F5344CB8AC3E}">
        <p14:creationId xmlns="" xmlns:p14="http://schemas.microsoft.com/office/powerpoint/2010/main" val="2163561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Bill C-377 Actors</a:t>
            </a:r>
            <a:endParaRPr lang="en-US" sz="3200" b="1" dirty="0"/>
          </a:p>
        </p:txBody>
      </p:sp>
      <p:sp>
        <p:nvSpPr>
          <p:cNvPr id="3" name="Content Placeholder 2"/>
          <p:cNvSpPr>
            <a:spLocks noGrp="1"/>
          </p:cNvSpPr>
          <p:nvPr>
            <p:ph idx="1"/>
          </p:nvPr>
        </p:nvSpPr>
        <p:spPr/>
        <p:txBody>
          <a:bodyPr/>
          <a:lstStyle/>
          <a:p>
            <a:r>
              <a:rPr lang="en-US" sz="2400" dirty="0" smtClean="0"/>
              <a:t>Russ Hiebert, Member of Parliament</a:t>
            </a:r>
          </a:p>
          <a:p>
            <a:r>
              <a:rPr lang="en-US" sz="2400" dirty="0" smtClean="0"/>
              <a:t>John Mortimer, President, LabourWatch</a:t>
            </a:r>
          </a:p>
          <a:p>
            <a:r>
              <a:rPr lang="en-US" sz="2400" dirty="0" smtClean="0"/>
              <a:t>Terrance Oakey, President, MERIT Canada</a:t>
            </a:r>
          </a:p>
          <a:p>
            <a:r>
              <a:rPr lang="en-US" sz="2400" dirty="0" smtClean="0"/>
              <a:t>Hugh Segal, Former Conservative Senator</a:t>
            </a:r>
          </a:p>
          <a:p>
            <a:r>
              <a:rPr lang="en-US" sz="2400" dirty="0" smtClean="0"/>
              <a:t>Ken Georgetti, Former CLC President</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14</a:t>
            </a:fld>
            <a:endParaRPr lang="en-US" dirty="0"/>
          </a:p>
        </p:txBody>
      </p:sp>
    </p:spTree>
    <p:extLst>
      <p:ext uri="{BB962C8B-B14F-4D97-AF65-F5344CB8AC3E}">
        <p14:creationId xmlns="" xmlns:p14="http://schemas.microsoft.com/office/powerpoint/2010/main" val="2190341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Laying the Ground Work for C-377: </a:t>
            </a:r>
            <a:br>
              <a:rPr lang="en-CA" sz="3200" b="1" dirty="0" smtClean="0"/>
            </a:br>
            <a:r>
              <a:rPr lang="en-CA" sz="3200" b="1" dirty="0" smtClean="0"/>
              <a:t>Labour Watch and Public Opinion Polling</a:t>
            </a:r>
            <a:endParaRPr lang="en-CA" sz="3200" dirty="0"/>
          </a:p>
        </p:txBody>
      </p:sp>
      <p:sp>
        <p:nvSpPr>
          <p:cNvPr id="3" name="Content Placeholder 2"/>
          <p:cNvSpPr>
            <a:spLocks noGrp="1"/>
          </p:cNvSpPr>
          <p:nvPr>
            <p:ph idx="1"/>
          </p:nvPr>
        </p:nvSpPr>
        <p:spPr>
          <a:xfrm>
            <a:off x="439388" y="1600200"/>
            <a:ext cx="6994566" cy="4525963"/>
          </a:xfrm>
        </p:spPr>
        <p:txBody>
          <a:bodyPr>
            <a:normAutofit/>
          </a:bodyPr>
          <a:lstStyle/>
          <a:p>
            <a:pPr indent="0">
              <a:spcBef>
                <a:spcPts val="0"/>
              </a:spcBef>
              <a:buFontTx/>
              <a:buChar char="-"/>
            </a:pPr>
            <a:r>
              <a:rPr lang="en-US" sz="2200" dirty="0" smtClean="0"/>
              <a:t> The Canadian LabourWatch Association formed in 2000 as a coalition of employer associations, namely Restaurants Canada (then the Canadian Restaurant and Foodservices Association), the Canadian Federation of Independent Businesses (CFIB), Retail Council of Canada, and the Merit Contractors Association of Alberta.</a:t>
            </a:r>
          </a:p>
          <a:p>
            <a:pPr indent="0">
              <a:spcBef>
                <a:spcPts val="0"/>
              </a:spcBef>
              <a:buFontTx/>
              <a:buChar char="-"/>
            </a:pPr>
            <a:r>
              <a:rPr lang="en-US" sz="2200" dirty="0" smtClean="0"/>
              <a:t> John Mortimer, President</a:t>
            </a:r>
          </a:p>
          <a:p>
            <a:pPr indent="0">
              <a:spcBef>
                <a:spcPts val="0"/>
              </a:spcBef>
              <a:buFontTx/>
              <a:buChar char="-"/>
            </a:pPr>
            <a:r>
              <a:rPr lang="en-US" sz="2200" dirty="0" smtClean="0"/>
              <a:t> Sponsored four “Labour Day” polls between 2003 and 2013  </a:t>
            </a:r>
            <a:endParaRPr lang="en-CA" sz="22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15</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pic>
        <p:nvPicPr>
          <p:cNvPr id="1028" name="Picture 4"/>
          <p:cNvPicPr>
            <a:picLocks noChangeAspect="1" noChangeArrowheads="1"/>
          </p:cNvPicPr>
          <p:nvPr/>
        </p:nvPicPr>
        <p:blipFill>
          <a:blip r:embed="rId2" cstate="print"/>
          <a:srcRect/>
          <a:stretch>
            <a:fillRect/>
          </a:stretch>
        </p:blipFill>
        <p:spPr bwMode="auto">
          <a:xfrm>
            <a:off x="7495515" y="1890774"/>
            <a:ext cx="1332181" cy="2681226"/>
          </a:xfrm>
          <a:prstGeom prst="rect">
            <a:avLst/>
          </a:prstGeom>
          <a:noFill/>
          <a:ln w="9525">
            <a:noFill/>
            <a:miter lim="800000"/>
            <a:headEnd/>
            <a:tailEnd/>
          </a:ln>
        </p:spPr>
      </p:pic>
      <p:pic>
        <p:nvPicPr>
          <p:cNvPr id="9" name="Picture 8" descr="logo_en.jpg"/>
          <p:cNvPicPr>
            <a:picLocks noChangeAspect="1"/>
          </p:cNvPicPr>
          <p:nvPr/>
        </p:nvPicPr>
        <p:blipFill>
          <a:blip r:embed="rId3" cstate="print"/>
          <a:stretch>
            <a:fillRect/>
          </a:stretch>
        </p:blipFill>
        <p:spPr>
          <a:xfrm>
            <a:off x="0" y="4795322"/>
            <a:ext cx="9144000" cy="54494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Laying the Ground Work for C-377: </a:t>
            </a:r>
            <a:br>
              <a:rPr lang="en-CA" sz="3200" b="1" dirty="0" smtClean="0"/>
            </a:br>
            <a:r>
              <a:rPr lang="en-CA" sz="3200" b="1" dirty="0" smtClean="0"/>
              <a:t>Labour Watch and Public Opinion Polling</a:t>
            </a:r>
            <a:endParaRPr lang="en-CA" sz="3200" dirty="0"/>
          </a:p>
        </p:txBody>
      </p:sp>
      <p:sp>
        <p:nvSpPr>
          <p:cNvPr id="3" name="Content Placeholder 2"/>
          <p:cNvSpPr>
            <a:spLocks noGrp="1"/>
          </p:cNvSpPr>
          <p:nvPr>
            <p:ph idx="1"/>
          </p:nvPr>
        </p:nvSpPr>
        <p:spPr/>
        <p:txBody>
          <a:bodyPr>
            <a:normAutofit/>
          </a:bodyPr>
          <a:lstStyle/>
          <a:p>
            <a:pPr indent="0">
              <a:spcBef>
                <a:spcPts val="0"/>
              </a:spcBef>
              <a:buNone/>
            </a:pPr>
            <a:r>
              <a:rPr lang="en-CA" sz="2400" dirty="0" smtClean="0"/>
              <a:t>Issues in LabourWatch polling ...</a:t>
            </a:r>
          </a:p>
          <a:p>
            <a:pPr indent="0">
              <a:spcBef>
                <a:spcPts val="0"/>
              </a:spcBef>
              <a:buNone/>
            </a:pPr>
            <a:endParaRPr lang="en-CA" sz="2400" dirty="0" smtClean="0"/>
          </a:p>
          <a:p>
            <a:pPr indent="0">
              <a:spcBef>
                <a:spcPts val="0"/>
              </a:spcBef>
              <a:buNone/>
            </a:pPr>
            <a:endParaRPr lang="en-CA" sz="2400" dirty="0" smtClean="0"/>
          </a:p>
          <a:p>
            <a:pPr indent="0">
              <a:spcBef>
                <a:spcPts val="0"/>
              </a:spcBef>
              <a:buNone/>
            </a:pPr>
            <a:endParaRPr lang="en-CA" sz="1800" dirty="0" smtClean="0"/>
          </a:p>
          <a:p>
            <a:pPr indent="0">
              <a:spcBef>
                <a:spcPts val="0"/>
              </a:spcBef>
              <a:buFontTx/>
              <a:buChar char="-"/>
            </a:pPr>
            <a:endParaRPr lang="en-CA" sz="2400" dirty="0" smtClean="0"/>
          </a:p>
          <a:p>
            <a:pPr indent="0">
              <a:spcBef>
                <a:spcPts val="0"/>
              </a:spcBef>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16</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
        <p:nvSpPr>
          <p:cNvPr id="6" name="Explosion 1 5"/>
          <p:cNvSpPr/>
          <p:nvPr/>
        </p:nvSpPr>
        <p:spPr>
          <a:xfrm>
            <a:off x="3942606" y="1745674"/>
            <a:ext cx="5367648" cy="4346368"/>
          </a:xfrm>
          <a:prstGeom prst="irregularSeal1">
            <a:avLst/>
          </a:prstGeom>
          <a:solidFill>
            <a:schemeClr val="accent3">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75000"/>
              </a:lnSpc>
            </a:pPr>
            <a:r>
              <a:rPr lang="en-CA" sz="1600" dirty="0" smtClean="0">
                <a:solidFill>
                  <a:schemeClr val="tx1"/>
                </a:solidFill>
              </a:rPr>
              <a:t>Op-out of union dues</a:t>
            </a:r>
          </a:p>
          <a:p>
            <a:pPr algn="l">
              <a:lnSpc>
                <a:spcPct val="75000"/>
              </a:lnSpc>
            </a:pPr>
            <a:endParaRPr lang="en-CA" sz="1600" dirty="0" smtClean="0">
              <a:solidFill>
                <a:schemeClr val="tx1"/>
              </a:solidFill>
            </a:endParaRPr>
          </a:p>
          <a:p>
            <a:pPr algn="l">
              <a:lnSpc>
                <a:spcPct val="75000"/>
              </a:lnSpc>
            </a:pPr>
            <a:r>
              <a:rPr lang="en-CA" sz="1600" dirty="0" smtClean="0">
                <a:solidFill>
                  <a:schemeClr val="tx1"/>
                </a:solidFill>
              </a:rPr>
              <a:t>                     Political contributions</a:t>
            </a:r>
          </a:p>
          <a:p>
            <a:pPr algn="l">
              <a:lnSpc>
                <a:spcPct val="75000"/>
              </a:lnSpc>
            </a:pPr>
            <a:endParaRPr lang="en-CA" sz="1600" dirty="0" smtClean="0">
              <a:solidFill>
                <a:schemeClr val="tx1"/>
              </a:solidFill>
            </a:endParaRPr>
          </a:p>
          <a:p>
            <a:pPr algn="l">
              <a:lnSpc>
                <a:spcPct val="75000"/>
              </a:lnSpc>
            </a:pPr>
            <a:r>
              <a:rPr lang="en-CA" sz="1600" dirty="0" smtClean="0">
                <a:solidFill>
                  <a:schemeClr val="tx1"/>
                </a:solidFill>
              </a:rPr>
              <a:t>          Right to work   </a:t>
            </a:r>
          </a:p>
          <a:p>
            <a:pPr algn="l">
              <a:lnSpc>
                <a:spcPct val="75000"/>
              </a:lnSpc>
            </a:pPr>
            <a:endParaRPr lang="en-CA" sz="1600" dirty="0" smtClean="0">
              <a:solidFill>
                <a:schemeClr val="tx1"/>
              </a:solidFill>
            </a:endParaRPr>
          </a:p>
          <a:p>
            <a:pPr algn="l">
              <a:lnSpc>
                <a:spcPct val="75000"/>
              </a:lnSpc>
            </a:pPr>
            <a:r>
              <a:rPr lang="en-CA" sz="1600" dirty="0" smtClean="0">
                <a:solidFill>
                  <a:schemeClr val="tx1"/>
                </a:solidFill>
              </a:rPr>
              <a:t>Public disclosure of information</a:t>
            </a:r>
            <a:endParaRPr lang="en-CA" sz="16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Laying the Ground Work for C-377: </a:t>
            </a:r>
            <a:br>
              <a:rPr lang="en-CA" sz="3200" b="1" dirty="0" smtClean="0"/>
            </a:br>
            <a:r>
              <a:rPr lang="en-CA" sz="3200" b="1" dirty="0" smtClean="0"/>
              <a:t>Labour Watch and Public Opinion Polling</a:t>
            </a:r>
            <a:endParaRPr lang="en-CA" sz="3200" dirty="0"/>
          </a:p>
        </p:txBody>
      </p:sp>
      <p:sp>
        <p:nvSpPr>
          <p:cNvPr id="3" name="Content Placeholder 2"/>
          <p:cNvSpPr>
            <a:spLocks noGrp="1"/>
          </p:cNvSpPr>
          <p:nvPr>
            <p:ph idx="1"/>
          </p:nvPr>
        </p:nvSpPr>
        <p:spPr/>
        <p:txBody>
          <a:bodyPr>
            <a:normAutofit/>
          </a:bodyPr>
          <a:lstStyle/>
          <a:p>
            <a:pPr indent="0">
              <a:spcBef>
                <a:spcPts val="0"/>
              </a:spcBef>
              <a:buNone/>
            </a:pPr>
            <a:endParaRPr lang="en-CA" sz="2400" dirty="0" smtClean="0"/>
          </a:p>
          <a:p>
            <a:pPr indent="0">
              <a:spcBef>
                <a:spcPts val="0"/>
              </a:spcBef>
              <a:buFontTx/>
              <a:buChar char="-"/>
            </a:pPr>
            <a:r>
              <a:rPr lang="en-CA" sz="2400" dirty="0" smtClean="0"/>
              <a:t> LW-sponsored polls conducted in 2003, 2008, 2011, and 2013 have asked questions about public disclosure of union spending.</a:t>
            </a:r>
          </a:p>
          <a:p>
            <a:pPr indent="0">
              <a:spcBef>
                <a:spcPts val="0"/>
              </a:spcBef>
              <a:buFontTx/>
              <a:buChar char="-"/>
            </a:pPr>
            <a:endParaRPr lang="en-CA" sz="2400" dirty="0" smtClean="0"/>
          </a:p>
          <a:p>
            <a:pPr indent="0">
              <a:spcBef>
                <a:spcPts val="0"/>
              </a:spcBef>
              <a:buNone/>
            </a:pPr>
            <a:r>
              <a:rPr lang="en-CA" sz="2400" dirty="0" smtClean="0"/>
              <a:t> </a:t>
            </a:r>
            <a:r>
              <a:rPr lang="en-CA" sz="2400" b="1" dirty="0" smtClean="0"/>
              <a:t>“83% of Canadians agreed with mandatory public financial disclosure for both public and private sector unions on a regular basis.” (July 2011 poll) </a:t>
            </a:r>
            <a:endParaRPr lang="en-CA" sz="2400" dirty="0" smtClean="0"/>
          </a:p>
          <a:p>
            <a:pPr indent="0">
              <a:spcBef>
                <a:spcPts val="0"/>
              </a:spcBef>
              <a:buNone/>
            </a:pPr>
            <a:endParaRPr lang="en-CA" sz="2400" dirty="0" smtClean="0"/>
          </a:p>
          <a:p>
            <a:pPr>
              <a:buNone/>
            </a:pPr>
            <a:r>
              <a:rPr lang="en-CA" sz="1800" dirty="0" smtClean="0"/>
              <a:t>      - State of the Unions 2011 - LabourWatch – August 2011</a:t>
            </a:r>
          </a:p>
          <a:p>
            <a:pPr indent="0">
              <a:spcBef>
                <a:spcPts val="0"/>
              </a:spcBef>
              <a:buFontTx/>
              <a:buChar char="-"/>
            </a:pPr>
            <a:endParaRPr lang="en-CA" sz="2400" dirty="0" smtClean="0"/>
          </a:p>
          <a:p>
            <a:pPr indent="0">
              <a:spcBef>
                <a:spcPts val="0"/>
              </a:spcBef>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17</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The Opening Act: C-317</a:t>
            </a:r>
            <a:endParaRPr lang="en-CA" sz="3200" dirty="0"/>
          </a:p>
        </p:txBody>
      </p:sp>
      <p:sp>
        <p:nvSpPr>
          <p:cNvPr id="3" name="Content Placeholder 2"/>
          <p:cNvSpPr>
            <a:spLocks noGrp="1"/>
          </p:cNvSpPr>
          <p:nvPr>
            <p:ph idx="1"/>
          </p:nvPr>
        </p:nvSpPr>
        <p:spPr>
          <a:xfrm>
            <a:off x="457200" y="1365662"/>
            <a:ext cx="8229600" cy="4760501"/>
          </a:xfrm>
        </p:spPr>
        <p:txBody>
          <a:bodyPr>
            <a:normAutofit/>
          </a:bodyPr>
          <a:lstStyle/>
          <a:p>
            <a:pPr>
              <a:buNone/>
            </a:pPr>
            <a:r>
              <a:rPr lang="en-CA" sz="2400" dirty="0" smtClean="0"/>
              <a:t>     - MP </a:t>
            </a:r>
            <a:r>
              <a:rPr lang="en-US" sz="2400" dirty="0" smtClean="0"/>
              <a:t>Russ Hiebert introduces Bill C-317, </a:t>
            </a:r>
            <a:r>
              <a:rPr lang="en-US" sz="2400" i="1" dirty="0" smtClean="0"/>
              <a:t>An Act to Amend the Income Tax Act</a:t>
            </a:r>
            <a:r>
              <a:rPr lang="en-US" sz="2400" dirty="0" smtClean="0"/>
              <a:t>. </a:t>
            </a:r>
          </a:p>
          <a:p>
            <a:pPr indent="0">
              <a:spcBef>
                <a:spcPts val="0"/>
              </a:spcBef>
              <a:buNone/>
            </a:pPr>
            <a:endParaRPr lang="en-US" sz="2400" dirty="0" smtClean="0"/>
          </a:p>
          <a:p>
            <a:pPr indent="0">
              <a:spcBef>
                <a:spcPts val="0"/>
              </a:spcBef>
              <a:buNone/>
            </a:pPr>
            <a:r>
              <a:rPr lang="en-US" sz="2400" dirty="0" smtClean="0"/>
              <a:t>“</a:t>
            </a:r>
            <a:r>
              <a:rPr lang="en-CA" sz="2400" dirty="0" smtClean="0"/>
              <a:t>The bill would require a public disclosure </a:t>
            </a:r>
          </a:p>
          <a:p>
            <a:pPr indent="0">
              <a:spcBef>
                <a:spcPts val="0"/>
              </a:spcBef>
              <a:buNone/>
            </a:pPr>
            <a:r>
              <a:rPr lang="en-CA" sz="2400" dirty="0" smtClean="0"/>
              <a:t>of the finances of labour unions. This is in </a:t>
            </a:r>
          </a:p>
          <a:p>
            <a:pPr indent="0">
              <a:spcBef>
                <a:spcPts val="0"/>
              </a:spcBef>
              <a:buNone/>
            </a:pPr>
            <a:r>
              <a:rPr lang="en-CA" sz="2400" dirty="0" smtClean="0"/>
              <a:t>line with the increased transparency we have </a:t>
            </a:r>
          </a:p>
          <a:p>
            <a:pPr indent="0">
              <a:spcBef>
                <a:spcPts val="0"/>
              </a:spcBef>
              <a:buNone/>
            </a:pPr>
            <a:r>
              <a:rPr lang="en-CA" sz="2400" dirty="0" smtClean="0"/>
              <a:t>introduced for government departments, </a:t>
            </a:r>
          </a:p>
          <a:p>
            <a:pPr indent="0">
              <a:spcBef>
                <a:spcPts val="0"/>
              </a:spcBef>
              <a:buNone/>
            </a:pPr>
            <a:r>
              <a:rPr lang="en-CA" sz="2400" dirty="0" smtClean="0"/>
              <a:t>agencies and native reserves. </a:t>
            </a:r>
            <a:r>
              <a:rPr lang="en-CA" sz="2400" b="1" dirty="0" smtClean="0"/>
              <a:t>Public disclosure </a:t>
            </a:r>
          </a:p>
          <a:p>
            <a:pPr indent="0">
              <a:spcBef>
                <a:spcPts val="0"/>
              </a:spcBef>
              <a:buNone/>
            </a:pPr>
            <a:r>
              <a:rPr lang="en-CA" sz="2400" b="1" dirty="0" smtClean="0"/>
              <a:t>is strongly supported by the Canadian public </a:t>
            </a:r>
          </a:p>
          <a:p>
            <a:pPr indent="0">
              <a:spcBef>
                <a:spcPts val="0"/>
              </a:spcBef>
              <a:buNone/>
            </a:pPr>
            <a:r>
              <a:rPr lang="en-CA" sz="2400" b="1" dirty="0" smtClean="0"/>
              <a:t>and even more so by union members </a:t>
            </a:r>
          </a:p>
          <a:p>
            <a:pPr indent="0">
              <a:spcBef>
                <a:spcPts val="0"/>
              </a:spcBef>
              <a:buNone/>
            </a:pPr>
            <a:r>
              <a:rPr lang="en-CA" sz="2400" b="1" dirty="0" smtClean="0"/>
              <a:t>themselves.</a:t>
            </a:r>
            <a:r>
              <a:rPr lang="en-CA" sz="2400" dirty="0" smtClean="0"/>
              <a:t>” (Hiebert, October 3, 2011)</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18</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pic>
        <p:nvPicPr>
          <p:cNvPr id="6" name="Picture 5" descr="Russ Hiebert.jpg"/>
          <p:cNvPicPr>
            <a:picLocks noChangeAspect="1"/>
          </p:cNvPicPr>
          <p:nvPr/>
        </p:nvPicPr>
        <p:blipFill>
          <a:blip r:embed="rId2" cstate="print"/>
          <a:stretch>
            <a:fillRect/>
          </a:stretch>
        </p:blipFill>
        <p:spPr>
          <a:xfrm>
            <a:off x="6771657" y="1911926"/>
            <a:ext cx="2027959" cy="333744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Support for C-317</a:t>
            </a:r>
            <a:endParaRPr lang="en-CA" sz="3200" dirty="0"/>
          </a:p>
        </p:txBody>
      </p:sp>
      <p:sp>
        <p:nvSpPr>
          <p:cNvPr id="3" name="Content Placeholder 2"/>
          <p:cNvSpPr>
            <a:spLocks noGrp="1"/>
          </p:cNvSpPr>
          <p:nvPr>
            <p:ph idx="1"/>
          </p:nvPr>
        </p:nvSpPr>
        <p:spPr>
          <a:xfrm>
            <a:off x="457200" y="1600200"/>
            <a:ext cx="8378042" cy="4525963"/>
          </a:xfrm>
        </p:spPr>
        <p:txBody>
          <a:bodyPr>
            <a:normAutofit/>
          </a:bodyPr>
          <a:lstStyle/>
          <a:p>
            <a:pPr indent="0">
              <a:spcBef>
                <a:spcPts val="0"/>
              </a:spcBef>
              <a:buNone/>
            </a:pPr>
            <a:r>
              <a:rPr lang="en-CA" sz="2400" dirty="0" smtClean="0"/>
              <a:t> </a:t>
            </a:r>
          </a:p>
          <a:p>
            <a:pPr indent="0">
              <a:spcBef>
                <a:spcPts val="0"/>
              </a:spcBef>
              <a:buNone/>
            </a:pPr>
            <a:r>
              <a:rPr lang="en-CA" sz="2400" dirty="0" smtClean="0"/>
              <a:t>“Your bill is particularly timely, in fact, given that a recent Nanos Research poll found that 83 per cent of working Canadians believe that the law should require both public and private sector unions to be financially transparent with the public.”</a:t>
            </a:r>
            <a:r>
              <a:rPr lang="en-CA" sz="1900" dirty="0" smtClean="0"/>
              <a:t>   </a:t>
            </a:r>
          </a:p>
          <a:p>
            <a:pPr indent="0">
              <a:spcBef>
                <a:spcPts val="0"/>
              </a:spcBef>
              <a:buNone/>
            </a:pPr>
            <a:endParaRPr lang="en-CA" sz="1900" dirty="0" smtClean="0"/>
          </a:p>
          <a:p>
            <a:pPr indent="0">
              <a:spcBef>
                <a:spcPts val="0"/>
              </a:spcBef>
              <a:buNone/>
            </a:pPr>
            <a:r>
              <a:rPr lang="en-CA" sz="1800" dirty="0" smtClean="0"/>
              <a:t>- Canadian Federation of Independent Businesses. October 19, 2011</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19</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Acknowledgements</a:t>
            </a:r>
            <a:endParaRPr lang="en-CA" sz="3200" dirty="0"/>
          </a:p>
        </p:txBody>
      </p:sp>
      <p:sp>
        <p:nvSpPr>
          <p:cNvPr id="3" name="Content Placeholder 2"/>
          <p:cNvSpPr>
            <a:spLocks noGrp="1"/>
          </p:cNvSpPr>
          <p:nvPr>
            <p:ph idx="1"/>
          </p:nvPr>
        </p:nvSpPr>
        <p:spPr/>
        <p:txBody>
          <a:bodyPr>
            <a:normAutofit/>
          </a:bodyPr>
          <a:lstStyle/>
          <a:p>
            <a:pPr>
              <a:buNone/>
            </a:pPr>
            <a:r>
              <a:rPr lang="en-CA" sz="2400" dirty="0" smtClean="0"/>
              <a:t>      </a:t>
            </a:r>
          </a:p>
          <a:p>
            <a:pPr>
              <a:buNone/>
            </a:pPr>
            <a:r>
              <a:rPr lang="en-US" sz="2400" dirty="0" smtClean="0"/>
              <a:t>     Thank you to all of our interviewees and Bill Bonner, Shelagh Campbell, Kelly Miner, Hugh Wagner, Phil Johnson, and Devon Anderson for feedback on the research. We also appreciate the support from Jen Richards and Jessica Wood at all stages of this project and Kelly-Ann McLeod for organizing this presentation and a previous presentation in 2012. </a:t>
            </a:r>
          </a:p>
          <a:p>
            <a:pPr>
              <a:buNone/>
            </a:pPr>
            <a:endParaRPr lang="en-US" sz="2400" dirty="0" smtClean="0"/>
          </a:p>
          <a:p>
            <a:pPr>
              <a:buNone/>
            </a:pPr>
            <a:r>
              <a:rPr lang="en-US" sz="2400" dirty="0" smtClean="0"/>
              <a:t>     An earlier version of this research was presented at the 2014 Canadian Industrial Relations Association Conference at Brock University.</a:t>
            </a:r>
            <a:endParaRPr lang="en-CA" sz="2400" dirty="0" smtClean="0"/>
          </a:p>
          <a:p>
            <a:pPr>
              <a:buNone/>
            </a:pPr>
            <a:endParaRPr lang="en-CA" sz="2400" dirty="0" smtClean="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C-317 Ruled Out of Order</a:t>
            </a:r>
            <a:endParaRPr lang="en-CA" sz="3200" dirty="0"/>
          </a:p>
        </p:txBody>
      </p:sp>
      <p:sp>
        <p:nvSpPr>
          <p:cNvPr id="3" name="Content Placeholder 2"/>
          <p:cNvSpPr>
            <a:spLocks noGrp="1"/>
          </p:cNvSpPr>
          <p:nvPr>
            <p:ph idx="1"/>
          </p:nvPr>
        </p:nvSpPr>
        <p:spPr/>
        <p:txBody>
          <a:bodyPr>
            <a:normAutofit/>
          </a:bodyPr>
          <a:lstStyle/>
          <a:p>
            <a:pPr>
              <a:buNone/>
            </a:pPr>
            <a:r>
              <a:rPr lang="en-CA" sz="2400" dirty="0" smtClean="0"/>
              <a:t>    </a:t>
            </a:r>
            <a:endParaRPr lang="en-US" sz="2400" dirty="0" smtClean="0"/>
          </a:p>
          <a:p>
            <a:pPr indent="0">
              <a:spcBef>
                <a:spcPts val="0"/>
              </a:spcBef>
              <a:buNone/>
            </a:pPr>
            <a:r>
              <a:rPr lang="en-US" sz="2400" dirty="0" smtClean="0"/>
              <a:t>C-317 included a provision that would have revoked the tax exempt status of a labour organization, in accordance with Section 149(1)(k) of the </a:t>
            </a:r>
            <a:r>
              <a:rPr lang="en-US" sz="2400" i="1" dirty="0" smtClean="0"/>
              <a:t>Income Tax Act</a:t>
            </a:r>
            <a:r>
              <a:rPr lang="en-US" sz="2400" dirty="0" smtClean="0"/>
              <a:t>, should that organization fail to provide sufficient financial information. </a:t>
            </a:r>
          </a:p>
          <a:p>
            <a:pPr indent="0">
              <a:spcBef>
                <a:spcPts val="0"/>
              </a:spcBef>
              <a:buFontTx/>
              <a:buChar char="-"/>
            </a:pPr>
            <a:endParaRPr lang="en-US" sz="2400" dirty="0" smtClean="0"/>
          </a:p>
          <a:p>
            <a:pPr indent="0">
              <a:spcBef>
                <a:spcPts val="0"/>
              </a:spcBef>
              <a:buNone/>
            </a:pPr>
            <a:r>
              <a:rPr lang="en-US" sz="2400" dirty="0" smtClean="0"/>
              <a:t>Bill was ultimately ruled out of order by the Speaker of the House of Commons on November 4, 2011. </a:t>
            </a: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20</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C-377 Unveiled</a:t>
            </a:r>
            <a:endParaRPr lang="en-CA" sz="3200" dirty="0"/>
          </a:p>
        </p:txBody>
      </p:sp>
      <p:sp>
        <p:nvSpPr>
          <p:cNvPr id="3" name="Content Placeholder 2"/>
          <p:cNvSpPr>
            <a:spLocks noGrp="1"/>
          </p:cNvSpPr>
          <p:nvPr>
            <p:ph idx="1"/>
          </p:nvPr>
        </p:nvSpPr>
        <p:spPr/>
        <p:txBody>
          <a:bodyPr>
            <a:noAutofit/>
          </a:bodyPr>
          <a:lstStyle/>
          <a:p>
            <a:pPr indent="0">
              <a:spcBef>
                <a:spcPts val="0"/>
              </a:spcBef>
              <a:buNone/>
            </a:pPr>
            <a:r>
              <a:rPr lang="en-CA" sz="2400" dirty="0" smtClean="0"/>
              <a:t>“Public disclosure will help the public better understand how the benefits that are provided are being utilized. This is in line with the increased transparency we have introduced for government departments, agencies and native reserves. It is also in line with the public disclosure required of charities and political parties, which also receive substantial public benefits through the tax system.</a:t>
            </a:r>
            <a:endParaRPr lang="en-CA" sz="2400" b="1" dirty="0" smtClean="0"/>
          </a:p>
          <a:p>
            <a:pPr indent="0">
              <a:spcBef>
                <a:spcPts val="0"/>
              </a:spcBef>
              <a:buNone/>
            </a:pPr>
            <a:r>
              <a:rPr lang="en-CA" sz="2400" b="1" dirty="0" smtClean="0"/>
              <a:t>I want to note that public disclosure is strongly supported by the Canadian public and by union workers themselves.”</a:t>
            </a:r>
          </a:p>
          <a:p>
            <a:pPr indent="0">
              <a:spcBef>
                <a:spcPts val="0"/>
              </a:spcBef>
              <a:buNone/>
            </a:pPr>
            <a:endParaRPr lang="en-CA" sz="1800" dirty="0" smtClean="0"/>
          </a:p>
          <a:p>
            <a:pPr indent="0">
              <a:spcBef>
                <a:spcPts val="0"/>
              </a:spcBef>
              <a:buNone/>
            </a:pPr>
            <a:r>
              <a:rPr lang="en-CA" sz="1800" dirty="0" smtClean="0"/>
              <a:t>- Russ Hiebert, December 5, 2011.</a:t>
            </a:r>
          </a:p>
          <a:p>
            <a:pPr indent="0">
              <a:spcBef>
                <a:spcPts val="0"/>
              </a:spcBef>
              <a:buNone/>
            </a:pPr>
            <a:r>
              <a:rPr lang="en-CA" sz="2400" dirty="0" smtClean="0"/>
              <a:t> </a:t>
            </a:r>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21</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C-377 Strong Out of the Gates </a:t>
            </a:r>
            <a:endParaRPr lang="en-CA" sz="3200" dirty="0"/>
          </a:p>
        </p:txBody>
      </p:sp>
      <p:sp>
        <p:nvSpPr>
          <p:cNvPr id="3" name="Content Placeholder 2"/>
          <p:cNvSpPr>
            <a:spLocks noGrp="1"/>
          </p:cNvSpPr>
          <p:nvPr>
            <p:ph idx="1"/>
          </p:nvPr>
        </p:nvSpPr>
        <p:spPr/>
        <p:txBody>
          <a:bodyPr>
            <a:noAutofit/>
          </a:bodyPr>
          <a:lstStyle/>
          <a:p>
            <a:pPr indent="0">
              <a:spcBef>
                <a:spcPts val="0"/>
              </a:spcBef>
              <a:buFontTx/>
              <a:buChar char="-"/>
            </a:pPr>
            <a:r>
              <a:rPr lang="en-CA" sz="2400" dirty="0" smtClean="0"/>
              <a:t>December 5, 2011 (First Reading in Commons)</a:t>
            </a:r>
          </a:p>
          <a:p>
            <a:pPr indent="0">
              <a:spcBef>
                <a:spcPts val="0"/>
              </a:spcBef>
              <a:buNone/>
            </a:pPr>
            <a:endParaRPr lang="en-CA" sz="2400" dirty="0" smtClean="0"/>
          </a:p>
          <a:p>
            <a:pPr indent="0">
              <a:spcBef>
                <a:spcPts val="0"/>
              </a:spcBef>
              <a:buFontTx/>
              <a:buChar char="-"/>
            </a:pPr>
            <a:r>
              <a:rPr lang="en-CA" sz="2400" dirty="0" smtClean="0"/>
              <a:t> March 3, 2012 (Second Reading in Commons)</a:t>
            </a:r>
          </a:p>
          <a:p>
            <a:pPr indent="0">
              <a:spcBef>
                <a:spcPts val="0"/>
              </a:spcBef>
              <a:buNone/>
            </a:pPr>
            <a:endParaRPr lang="en-CA" sz="2400" dirty="0" smtClean="0"/>
          </a:p>
          <a:p>
            <a:pPr indent="0">
              <a:spcBef>
                <a:spcPts val="0"/>
              </a:spcBef>
              <a:buFontTx/>
              <a:buChar char="-"/>
            </a:pPr>
            <a:r>
              <a:rPr lang="en-CA" sz="2400" dirty="0" smtClean="0"/>
              <a:t> November 27, 2012 (Approved by Standing Committee on Finance)</a:t>
            </a:r>
          </a:p>
          <a:p>
            <a:pPr indent="0">
              <a:spcBef>
                <a:spcPts val="0"/>
              </a:spcBef>
              <a:buNone/>
            </a:pPr>
            <a:endParaRPr lang="en-CA" sz="2400" dirty="0" smtClean="0"/>
          </a:p>
          <a:p>
            <a:pPr indent="0">
              <a:spcBef>
                <a:spcPts val="0"/>
              </a:spcBef>
              <a:buFontTx/>
              <a:buChar char="-"/>
            </a:pPr>
            <a:r>
              <a:rPr lang="en-CA" sz="2400" dirty="0" smtClean="0"/>
              <a:t> December 12, 2012 (Third reading). </a:t>
            </a:r>
            <a:r>
              <a:rPr lang="en-US" sz="2400" dirty="0" smtClean="0"/>
              <a:t>Five Conservative MPs vote against C-377 and no opposition MPs offer support the bill</a:t>
            </a:r>
          </a:p>
          <a:p>
            <a:pPr indent="0">
              <a:spcBef>
                <a:spcPts val="0"/>
              </a:spcBef>
              <a:buFontTx/>
              <a:buChar char="-"/>
            </a:pPr>
            <a:endParaRPr lang="en-CA" sz="2400" dirty="0" smtClean="0"/>
          </a:p>
          <a:p>
            <a:pPr indent="0">
              <a:spcBef>
                <a:spcPts val="0"/>
              </a:spcBef>
              <a:buFontTx/>
              <a:buChar char="-"/>
            </a:pPr>
            <a:endParaRPr lang="en-CA"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22</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Examples of Groups For and Against C-377</a:t>
            </a:r>
            <a:endParaRPr lang="en-CA" sz="3200" b="1" dirty="0"/>
          </a:p>
        </p:txBody>
      </p:sp>
      <p:sp>
        <p:nvSpPr>
          <p:cNvPr id="3" name="Content Placeholder 2"/>
          <p:cNvSpPr>
            <a:spLocks noGrp="1"/>
          </p:cNvSpPr>
          <p:nvPr>
            <p:ph idx="1"/>
          </p:nvPr>
        </p:nvSpPr>
        <p:spPr>
          <a:xfrm>
            <a:off x="457200" y="1327067"/>
            <a:ext cx="3746665" cy="4525963"/>
          </a:xfrm>
        </p:spPr>
        <p:txBody>
          <a:bodyPr>
            <a:noAutofit/>
          </a:bodyPr>
          <a:lstStyle/>
          <a:p>
            <a:pPr indent="0" algn="ctr">
              <a:spcBef>
                <a:spcPts val="0"/>
              </a:spcBef>
              <a:buNone/>
            </a:pPr>
            <a:r>
              <a:rPr lang="en-US" sz="2200" b="1" u="sng" dirty="0" smtClean="0"/>
              <a:t>Support for C-377</a:t>
            </a:r>
          </a:p>
          <a:p>
            <a:pPr indent="0">
              <a:spcBef>
                <a:spcPts val="0"/>
              </a:spcBef>
              <a:buFontTx/>
              <a:buChar char="-"/>
            </a:pPr>
            <a:r>
              <a:rPr lang="en-US" sz="2200" dirty="0" smtClean="0"/>
              <a:t> LabourWatch</a:t>
            </a:r>
          </a:p>
          <a:p>
            <a:pPr indent="0">
              <a:spcBef>
                <a:spcPts val="0"/>
              </a:spcBef>
              <a:buFontTx/>
              <a:buChar char="-"/>
            </a:pPr>
            <a:r>
              <a:rPr lang="en-US" sz="2200" dirty="0" smtClean="0"/>
              <a:t> MERIT Canada</a:t>
            </a:r>
          </a:p>
          <a:p>
            <a:pPr indent="0">
              <a:spcBef>
                <a:spcPts val="0"/>
              </a:spcBef>
              <a:buFontTx/>
              <a:buChar char="-"/>
            </a:pPr>
            <a:r>
              <a:rPr lang="en-US" sz="2200" dirty="0" smtClean="0"/>
              <a:t> </a:t>
            </a:r>
            <a:r>
              <a:rPr lang="en-CA" sz="2200" dirty="0" smtClean="0"/>
              <a:t>The Canadian Federation of Independent Business</a:t>
            </a:r>
            <a:endParaRPr lang="en-US" sz="2200" dirty="0" smtClean="0"/>
          </a:p>
          <a:p>
            <a:pPr indent="0">
              <a:spcBef>
                <a:spcPts val="0"/>
              </a:spcBef>
              <a:buFontTx/>
              <a:buChar char="-"/>
            </a:pPr>
            <a:r>
              <a:rPr lang="en-US" sz="2200" dirty="0" smtClean="0"/>
              <a:t> </a:t>
            </a:r>
            <a:r>
              <a:rPr lang="en-CA" sz="2200" dirty="0" smtClean="0"/>
              <a:t>Canadian Taxpayers Federation</a:t>
            </a:r>
            <a:endParaRPr lang="en-US" sz="2200" dirty="0" smtClean="0"/>
          </a:p>
          <a:p>
            <a:pPr indent="0">
              <a:spcBef>
                <a:spcPts val="0"/>
              </a:spcBef>
              <a:buFontTx/>
              <a:buChar char="-"/>
            </a:pPr>
            <a:r>
              <a:rPr lang="en-US" sz="2200" dirty="0" smtClean="0"/>
              <a:t> </a:t>
            </a:r>
            <a:r>
              <a:rPr lang="en-CA" sz="2200" dirty="0" smtClean="0"/>
              <a:t>Independent Contractors and Business Association of British Columbia</a:t>
            </a:r>
            <a:endParaRPr lang="en-US" sz="2200" dirty="0" smtClean="0"/>
          </a:p>
          <a:p>
            <a:pPr indent="0">
              <a:spcBef>
                <a:spcPts val="0"/>
              </a:spcBef>
              <a:buFontTx/>
              <a:buChar char="-"/>
            </a:pPr>
            <a:endParaRPr lang="en-US"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23</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
        <p:nvSpPr>
          <p:cNvPr id="6" name="Content Placeholder 2"/>
          <p:cNvSpPr txBox="1">
            <a:spLocks/>
          </p:cNvSpPr>
          <p:nvPr/>
        </p:nvSpPr>
        <p:spPr>
          <a:xfrm>
            <a:off x="4825340" y="1372590"/>
            <a:ext cx="3746665" cy="4525963"/>
          </a:xfrm>
          <a:prstGeom prst="rect">
            <a:avLst/>
          </a:prstGeom>
        </p:spPr>
        <p:txBody>
          <a:bodyPr vert="horz" lIns="91440" tIns="45720" rIns="91440" bIns="45720" rtlCol="0">
            <a:noAutofit/>
          </a:bodyPr>
          <a:lstStyle/>
          <a:p>
            <a:pPr marL="342900" marR="0" lvl="0" indent="0" algn="l" defTabSz="914400" rtl="0"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CA"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40332" y="1289463"/>
            <a:ext cx="4176156" cy="4525963"/>
          </a:xfrm>
          <a:prstGeom prst="rect">
            <a:avLst/>
          </a:prstGeom>
        </p:spPr>
        <p:txBody>
          <a:bodyPr vert="horz" lIns="91440" tIns="45720" rIns="91440" bIns="45720" rtlCol="0">
            <a:noAutofit/>
          </a:bodyPr>
          <a:lstStyle/>
          <a:p>
            <a:pPr marL="34290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200" i="0" u="sng" strike="noStrike" kern="1200" cap="none" spc="0" normalizeH="0" baseline="0" noProof="0" dirty="0" smtClean="0">
                <a:ln>
                  <a:noFill/>
                </a:ln>
                <a:solidFill>
                  <a:schemeClr val="tx1"/>
                </a:solidFill>
                <a:effectLst/>
                <a:uLnTx/>
                <a:uFillTx/>
                <a:latin typeface="+mn-lt"/>
                <a:ea typeface="+mn-ea"/>
                <a:cs typeface="+mn-cs"/>
              </a:rPr>
              <a:t>Opposed</a:t>
            </a:r>
            <a:r>
              <a:rPr kumimoji="0" lang="en-US" sz="2200" i="0" u="sng" strike="noStrike" kern="1200" cap="none" spc="0" normalizeH="0" noProof="0" dirty="0" smtClean="0">
                <a:ln>
                  <a:noFill/>
                </a:ln>
                <a:solidFill>
                  <a:schemeClr val="tx1"/>
                </a:solidFill>
                <a:effectLst/>
                <a:uLnTx/>
                <a:uFillTx/>
                <a:latin typeface="+mn-lt"/>
                <a:ea typeface="+mn-ea"/>
                <a:cs typeface="+mn-cs"/>
              </a:rPr>
              <a:t> to </a:t>
            </a:r>
            <a:r>
              <a:rPr kumimoji="0" lang="en-US" sz="2200" i="0" u="sng" strike="noStrike" kern="1200" cap="none" spc="0" normalizeH="0" baseline="0" noProof="0" dirty="0" smtClean="0">
                <a:ln>
                  <a:noFill/>
                </a:ln>
                <a:solidFill>
                  <a:schemeClr val="tx1"/>
                </a:solidFill>
                <a:effectLst/>
                <a:uLnTx/>
                <a:uFillTx/>
                <a:latin typeface="+mn-lt"/>
                <a:ea typeface="+mn-ea"/>
                <a:cs typeface="+mn-cs"/>
              </a:rPr>
              <a:t>C-377</a:t>
            </a:r>
          </a:p>
          <a:p>
            <a:pPr marL="342900" marR="0" lvl="0" indent="0" algn="l" defTabSz="914400" rtl="0" eaLnBrk="1" fontAlgn="auto" latinLnBrk="0" hangingPunct="1">
              <a:lnSpc>
                <a:spcPct val="100000"/>
              </a:lnSpc>
              <a:spcBef>
                <a:spcPts val="0"/>
              </a:spcBef>
              <a:spcAft>
                <a:spcPts val="0"/>
              </a:spcAft>
              <a:buClrTx/>
              <a:buSzTx/>
              <a:buFontTx/>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 CLC and its affiliates</a:t>
            </a:r>
          </a:p>
          <a:p>
            <a:pPr marL="342900" marR="0" lvl="0" indent="0" algn="l" defTabSz="914400" rtl="0" eaLnBrk="1" fontAlgn="auto" latinLnBrk="0" hangingPunct="1">
              <a:lnSpc>
                <a:spcPct val="100000"/>
              </a:lnSpc>
              <a:spcBef>
                <a:spcPts val="0"/>
              </a:spcBef>
              <a:spcAft>
                <a:spcPts val="0"/>
              </a:spcAft>
              <a:buClrTx/>
              <a:buSzTx/>
              <a:buFontTx/>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 Canadian Bar Association</a:t>
            </a:r>
          </a:p>
          <a:p>
            <a:pPr marL="342900" marR="0" lvl="0" indent="0" algn="l" defTabSz="914400" rtl="0" eaLnBrk="1" fontAlgn="auto" latinLnBrk="0" hangingPunct="1">
              <a:lnSpc>
                <a:spcPct val="100000"/>
              </a:lnSpc>
              <a:spcBef>
                <a:spcPts val="0"/>
              </a:spcBef>
              <a:spcAft>
                <a:spcPts val="0"/>
              </a:spcAft>
              <a:buClrTx/>
              <a:buSzTx/>
              <a:buFontTx/>
              <a:buChar char="-"/>
              <a:tabLst/>
              <a:defRPr/>
            </a:pPr>
            <a:r>
              <a:rPr lang="en-US" sz="2200" b="0" dirty="0" smtClean="0">
                <a:solidFill>
                  <a:schemeClr val="tx1"/>
                </a:solidFill>
                <a:latin typeface="+mn-lt"/>
              </a:rPr>
              <a:t> Federal Privacy Commissioner</a:t>
            </a:r>
          </a:p>
          <a:p>
            <a:pPr marL="342900" marR="0" lvl="0" indent="0" algn="l" defTabSz="914400" rtl="0" eaLnBrk="1" fontAlgn="auto" latinLnBrk="0" hangingPunct="1">
              <a:lnSpc>
                <a:spcPct val="100000"/>
              </a:lnSpc>
              <a:spcBef>
                <a:spcPts val="0"/>
              </a:spcBef>
              <a:spcAft>
                <a:spcPts val="0"/>
              </a:spcAft>
              <a:buClrTx/>
              <a:buSzTx/>
              <a:buFontTx/>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 Some provincial governments</a:t>
            </a:r>
          </a:p>
          <a:p>
            <a:pPr marL="342900" marR="0" lvl="0" indent="0" algn="l" defTabSz="914400" rtl="0" eaLnBrk="1" fontAlgn="auto" latinLnBrk="0" hangingPunct="1">
              <a:lnSpc>
                <a:spcPct val="100000"/>
              </a:lnSpc>
              <a:spcBef>
                <a:spcPts val="0"/>
              </a:spcBef>
              <a:spcAft>
                <a:spcPts val="0"/>
              </a:spcAft>
              <a:buClrTx/>
              <a:buSzTx/>
              <a:buFontTx/>
              <a:buChar char="-"/>
              <a:tabLst/>
              <a:defRPr/>
            </a:pPr>
            <a:r>
              <a:rPr lang="en-US" sz="2200" b="0" dirty="0" smtClean="0">
                <a:solidFill>
                  <a:schemeClr val="tx1"/>
                </a:solidFill>
                <a:latin typeface="+mn-lt"/>
              </a:rPr>
              <a:t> Pension fund managers</a:t>
            </a:r>
          </a:p>
          <a:p>
            <a:pPr marL="342900" marR="0" lvl="0" indent="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CA"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58" y="274638"/>
            <a:ext cx="8378042" cy="1143000"/>
          </a:xfrm>
        </p:spPr>
        <p:txBody>
          <a:bodyPr>
            <a:normAutofit/>
          </a:bodyPr>
          <a:lstStyle/>
          <a:p>
            <a:r>
              <a:rPr lang="en-US" sz="3200" b="1" dirty="0" smtClean="0"/>
              <a:t>The C-377 Lobbying Effort</a:t>
            </a:r>
            <a:endParaRPr lang="en-CA" sz="3200" dirty="0"/>
          </a:p>
        </p:txBody>
      </p:sp>
      <p:sp>
        <p:nvSpPr>
          <p:cNvPr id="3" name="Content Placeholder 2"/>
          <p:cNvSpPr>
            <a:spLocks noGrp="1"/>
          </p:cNvSpPr>
          <p:nvPr>
            <p:ph idx="1"/>
          </p:nvPr>
        </p:nvSpPr>
        <p:spPr>
          <a:solidFill>
            <a:schemeClr val="bg1"/>
          </a:solidFill>
        </p:spPr>
        <p:txBody>
          <a:bodyPr>
            <a:noAutofit/>
          </a:bodyPr>
          <a:lstStyle/>
          <a:p>
            <a:r>
              <a:rPr lang="en-US" sz="2400" dirty="0" smtClean="0"/>
              <a:t>C-377: Public interest or political interest?</a:t>
            </a:r>
          </a:p>
          <a:p>
            <a:pPr lvl="1"/>
            <a:r>
              <a:rPr lang="en-US" sz="2400" dirty="0" smtClean="0"/>
              <a:t>Over 100 C-377-related lobbying registries</a:t>
            </a:r>
          </a:p>
          <a:p>
            <a:pPr lvl="1"/>
            <a:r>
              <a:rPr lang="en-US" sz="2400" dirty="0" smtClean="0"/>
              <a:t>Two supporters: CFIB and MERIT</a:t>
            </a:r>
          </a:p>
          <a:p>
            <a:endParaRPr lang="en-US" sz="2400" dirty="0" smtClean="0"/>
          </a:p>
          <a:p>
            <a:r>
              <a:rPr lang="en-US" sz="2400" dirty="0" smtClean="0"/>
              <a:t>MERIT lobbying (2011-2014)</a:t>
            </a:r>
          </a:p>
          <a:p>
            <a:pPr lvl="1"/>
            <a:r>
              <a:rPr lang="en-US" sz="2400" dirty="0" smtClean="0"/>
              <a:t>PMO: 16 communications</a:t>
            </a:r>
          </a:p>
          <a:p>
            <a:pPr lvl="1"/>
            <a:r>
              <a:rPr lang="en-US" sz="2400" dirty="0" smtClean="0"/>
              <a:t>Russ Hiebert: 13 communications</a:t>
            </a:r>
          </a:p>
          <a:p>
            <a:pPr lvl="1"/>
            <a:r>
              <a:rPr lang="en-US" sz="2400" dirty="0" smtClean="0"/>
              <a:t>Pierre Poilievre: 10 communications</a:t>
            </a: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24</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pic>
        <p:nvPicPr>
          <p:cNvPr id="6" name="Picture 5" descr="TO.png"/>
          <p:cNvPicPr>
            <a:picLocks noChangeAspect="1"/>
          </p:cNvPicPr>
          <p:nvPr/>
        </p:nvPicPr>
        <p:blipFill>
          <a:blip r:embed="rId2" cstate="print"/>
          <a:stretch>
            <a:fillRect/>
          </a:stretch>
        </p:blipFill>
        <p:spPr>
          <a:xfrm>
            <a:off x="6824993" y="2603426"/>
            <a:ext cx="904876" cy="1266827"/>
          </a:xfrm>
          <a:prstGeom prst="rect">
            <a:avLst/>
          </a:prstGeom>
        </p:spPr>
      </p:pic>
      <p:pic>
        <p:nvPicPr>
          <p:cNvPr id="7" name="Picture 6" descr="PP.jpg"/>
          <p:cNvPicPr>
            <a:picLocks noChangeAspect="1"/>
          </p:cNvPicPr>
          <p:nvPr/>
        </p:nvPicPr>
        <p:blipFill>
          <a:blip r:embed="rId3" cstate="print"/>
          <a:stretch>
            <a:fillRect/>
          </a:stretch>
        </p:blipFill>
        <p:spPr>
          <a:xfrm>
            <a:off x="7899659" y="3678865"/>
            <a:ext cx="979170" cy="1222745"/>
          </a:xfrm>
          <a:prstGeom prst="rect">
            <a:avLst/>
          </a:prstGeom>
        </p:spPr>
      </p:pic>
      <p:pic>
        <p:nvPicPr>
          <p:cNvPr id="9" name="Picture 8" descr="NW.jpg"/>
          <p:cNvPicPr>
            <a:picLocks noChangeAspect="1"/>
          </p:cNvPicPr>
          <p:nvPr/>
        </p:nvPicPr>
        <p:blipFill>
          <a:blip r:embed="rId4" cstate="print"/>
          <a:stretch>
            <a:fillRect/>
          </a:stretch>
        </p:blipFill>
        <p:spPr>
          <a:xfrm>
            <a:off x="5922335" y="3519573"/>
            <a:ext cx="808075" cy="1556294"/>
          </a:xfrm>
          <a:prstGeom prst="rect">
            <a:avLst/>
          </a:prstGeom>
        </p:spPr>
      </p:pic>
      <p:pic>
        <p:nvPicPr>
          <p:cNvPr id="10" name="Picture 9" descr="Russ Hiebert.jpg"/>
          <p:cNvPicPr>
            <a:picLocks noChangeAspect="1"/>
          </p:cNvPicPr>
          <p:nvPr/>
        </p:nvPicPr>
        <p:blipFill>
          <a:blip r:embed="rId5" cstate="print"/>
          <a:stretch>
            <a:fillRect/>
          </a:stretch>
        </p:blipFill>
        <p:spPr>
          <a:xfrm>
            <a:off x="6853902" y="4158669"/>
            <a:ext cx="897232" cy="147658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58" y="274638"/>
            <a:ext cx="8378042" cy="1143000"/>
          </a:xfrm>
        </p:spPr>
        <p:txBody>
          <a:bodyPr>
            <a:normAutofit/>
          </a:bodyPr>
          <a:lstStyle/>
          <a:p>
            <a:r>
              <a:rPr lang="en-CA" sz="3200" b="1" dirty="0" smtClean="0"/>
              <a:t>Dissent within the Harper Government Cabinet?</a:t>
            </a:r>
            <a:endParaRPr lang="en-CA" sz="3200" dirty="0"/>
          </a:p>
        </p:txBody>
      </p:sp>
      <p:sp>
        <p:nvSpPr>
          <p:cNvPr id="3" name="Content Placeholder 2"/>
          <p:cNvSpPr>
            <a:spLocks noGrp="1"/>
          </p:cNvSpPr>
          <p:nvPr>
            <p:ph idx="1"/>
          </p:nvPr>
        </p:nvSpPr>
        <p:spPr/>
        <p:txBody>
          <a:bodyPr>
            <a:noAutofit/>
          </a:bodyPr>
          <a:lstStyle/>
          <a:p>
            <a:pPr indent="0">
              <a:spcBef>
                <a:spcPts val="0"/>
              </a:spcBef>
              <a:buFontTx/>
              <a:buChar char="-"/>
            </a:pPr>
            <a:endParaRPr lang="en-US" sz="2400" dirty="0" smtClean="0"/>
          </a:p>
          <a:p>
            <a:pPr indent="0">
              <a:spcBef>
                <a:spcPts val="0"/>
              </a:spcBef>
              <a:buNone/>
            </a:pPr>
            <a:r>
              <a:rPr lang="en-US" sz="2400" dirty="0" smtClean="0"/>
              <a:t>“When we were dealing with Lisa Raitt,” Georgetti reflected, “she was quite blunt that she thought that 377 was very harsh. She didn’t say what her position was in Cabinet but she thought it was pretty harsh. </a:t>
            </a:r>
            <a:r>
              <a:rPr lang="en-US" sz="2400" b="1" dirty="0" smtClean="0"/>
              <a:t>We know [Jim] Flaherty thought it was, I think his words were, ‘garbage’.” </a:t>
            </a:r>
          </a:p>
          <a:p>
            <a:pPr indent="0">
              <a:spcBef>
                <a:spcPts val="0"/>
              </a:spcBef>
              <a:buNone/>
            </a:pPr>
            <a:endParaRPr lang="en-US" sz="2400" dirty="0" smtClean="0"/>
          </a:p>
          <a:p>
            <a:pPr indent="0">
              <a:spcBef>
                <a:spcPts val="0"/>
              </a:spcBef>
              <a:buNone/>
            </a:pPr>
            <a:r>
              <a:rPr lang="en-US" sz="1800" dirty="0" smtClean="0"/>
              <a:t>- Ken Georgetti, Former President of the Canadian Labour Congress (CLC), interview with authors.</a:t>
            </a:r>
            <a:endParaRPr lang="en-CA" sz="18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25</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Canada’s Most Influential Pollster</a:t>
            </a:r>
            <a:endParaRPr lang="en-CA" sz="3200" dirty="0"/>
          </a:p>
        </p:txBody>
      </p:sp>
      <p:sp>
        <p:nvSpPr>
          <p:cNvPr id="3" name="Content Placeholder 2"/>
          <p:cNvSpPr>
            <a:spLocks noGrp="1"/>
          </p:cNvSpPr>
          <p:nvPr>
            <p:ph idx="1"/>
          </p:nvPr>
        </p:nvSpPr>
        <p:spPr/>
        <p:txBody>
          <a:bodyPr>
            <a:noAutofit/>
          </a:bodyPr>
          <a:lstStyle/>
          <a:p>
            <a:pPr indent="0">
              <a:spcBef>
                <a:spcPts val="0"/>
              </a:spcBef>
              <a:buNone/>
            </a:pPr>
            <a:endParaRPr lang="en-US" sz="2200" dirty="0" smtClean="0"/>
          </a:p>
          <a:p>
            <a:pPr indent="0">
              <a:spcBef>
                <a:spcPts val="0"/>
              </a:spcBef>
              <a:buFontTx/>
              <a:buChar char="-"/>
            </a:pPr>
            <a:r>
              <a:rPr lang="en-US" sz="2400" dirty="0" smtClean="0"/>
              <a:t> Nik Nanos, Founder, President, and </a:t>
            </a:r>
          </a:p>
          <a:p>
            <a:pPr indent="0">
              <a:spcBef>
                <a:spcPts val="0"/>
              </a:spcBef>
              <a:buNone/>
            </a:pPr>
            <a:r>
              <a:rPr lang="en-US" sz="2400" dirty="0" smtClean="0"/>
              <a:t>CEO of Nanos Research</a:t>
            </a:r>
          </a:p>
          <a:p>
            <a:pPr indent="0">
              <a:spcBef>
                <a:spcPts val="0"/>
              </a:spcBef>
              <a:buFontTx/>
              <a:buChar char="-"/>
            </a:pPr>
            <a:endParaRPr lang="en-US" sz="2400" i="1" dirty="0" smtClean="0"/>
          </a:p>
          <a:p>
            <a:pPr indent="0">
              <a:spcBef>
                <a:spcPts val="0"/>
              </a:spcBef>
              <a:buFontTx/>
              <a:buChar char="-"/>
            </a:pPr>
            <a:r>
              <a:rPr lang="en-US" sz="2400" i="1" dirty="0" smtClean="0"/>
              <a:t> The Hill Times</a:t>
            </a:r>
            <a:r>
              <a:rPr lang="en-US" sz="2400" dirty="0" smtClean="0"/>
              <a:t> ranked Nik Nanos as one of </a:t>
            </a:r>
          </a:p>
          <a:p>
            <a:pPr indent="0">
              <a:spcBef>
                <a:spcPts val="0"/>
              </a:spcBef>
              <a:buNone/>
            </a:pPr>
            <a:r>
              <a:rPr lang="en-US" sz="2400" dirty="0" smtClean="0"/>
              <a:t>the top 100 most influential people </a:t>
            </a:r>
          </a:p>
          <a:p>
            <a:pPr indent="0">
              <a:spcBef>
                <a:spcPts val="0"/>
              </a:spcBef>
              <a:buNone/>
            </a:pPr>
            <a:r>
              <a:rPr lang="en-US" sz="2400" dirty="0" smtClean="0"/>
              <a:t>in government and politics (2012).</a:t>
            </a:r>
          </a:p>
          <a:p>
            <a:pPr indent="0">
              <a:spcBef>
                <a:spcPts val="0"/>
              </a:spcBef>
              <a:buNone/>
            </a:pPr>
            <a:endParaRPr lang="en-US" sz="2400" dirty="0" smtClean="0"/>
          </a:p>
          <a:p>
            <a:pPr indent="0">
              <a:spcBef>
                <a:spcPts val="0"/>
              </a:spcBef>
              <a:buFontTx/>
              <a:buChar char="-"/>
            </a:pPr>
            <a:r>
              <a:rPr lang="en-US" sz="2400" dirty="0" smtClean="0"/>
              <a:t>Conducted LabourWatch polls in 2008 </a:t>
            </a:r>
          </a:p>
          <a:p>
            <a:pPr indent="0">
              <a:spcBef>
                <a:spcPts val="0"/>
              </a:spcBef>
              <a:buNone/>
            </a:pPr>
            <a:r>
              <a:rPr lang="en-US" sz="2400" dirty="0" smtClean="0"/>
              <a:t>and </a:t>
            </a:r>
            <a:r>
              <a:rPr lang="en-US" sz="2400" dirty="0" smtClean="0"/>
              <a:t>2011.</a:t>
            </a:r>
            <a:endParaRPr lang="en-US" sz="22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26</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pic>
        <p:nvPicPr>
          <p:cNvPr id="7" name="Picture 6" descr="nanos2.jpg"/>
          <p:cNvPicPr>
            <a:picLocks noChangeAspect="1"/>
          </p:cNvPicPr>
          <p:nvPr/>
        </p:nvPicPr>
        <p:blipFill>
          <a:blip r:embed="rId2" cstate="print"/>
          <a:stretch>
            <a:fillRect/>
          </a:stretch>
        </p:blipFill>
        <p:spPr>
          <a:xfrm>
            <a:off x="5985164" y="3975783"/>
            <a:ext cx="2955904" cy="1660842"/>
          </a:xfrm>
          <a:prstGeom prst="rect">
            <a:avLst/>
          </a:prstGeom>
        </p:spPr>
      </p:pic>
      <p:pic>
        <p:nvPicPr>
          <p:cNvPr id="9" name="Picture 8" descr="Nik Nanos.png"/>
          <p:cNvPicPr>
            <a:picLocks noChangeAspect="1"/>
          </p:cNvPicPr>
          <p:nvPr/>
        </p:nvPicPr>
        <p:blipFill>
          <a:blip r:embed="rId3" cstate="print"/>
          <a:stretch>
            <a:fillRect/>
          </a:stretch>
        </p:blipFill>
        <p:spPr>
          <a:xfrm>
            <a:off x="6353299" y="1304443"/>
            <a:ext cx="2304308" cy="216525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Public Opinion Polling a Central Plank in the </a:t>
            </a:r>
            <a:br>
              <a:rPr lang="en-CA" sz="3200" b="1" dirty="0" smtClean="0"/>
            </a:br>
            <a:r>
              <a:rPr lang="en-CA" sz="3200" b="1" dirty="0" smtClean="0"/>
              <a:t>Campaign for C-377</a:t>
            </a:r>
            <a:endParaRPr lang="en-CA" sz="3200" dirty="0"/>
          </a:p>
        </p:txBody>
      </p:sp>
      <p:sp>
        <p:nvSpPr>
          <p:cNvPr id="3" name="Content Placeholder 2"/>
          <p:cNvSpPr>
            <a:spLocks noGrp="1"/>
          </p:cNvSpPr>
          <p:nvPr>
            <p:ph idx="1"/>
          </p:nvPr>
        </p:nvSpPr>
        <p:spPr/>
        <p:txBody>
          <a:bodyPr>
            <a:noAutofit/>
          </a:bodyPr>
          <a:lstStyle/>
          <a:p>
            <a:pPr indent="0">
              <a:spcBef>
                <a:spcPts val="0"/>
              </a:spcBef>
              <a:buFontTx/>
              <a:buChar char="-"/>
            </a:pPr>
            <a:endParaRPr lang="en-US" sz="2400" dirty="0" smtClean="0"/>
          </a:p>
          <a:p>
            <a:pPr indent="0">
              <a:spcBef>
                <a:spcPts val="0"/>
              </a:spcBef>
              <a:buNone/>
            </a:pPr>
            <a:r>
              <a:rPr lang="en-CA" sz="2400" dirty="0" smtClean="0"/>
              <a:t>“With the passage of the bill, the public would be empowered to gauge the effectiveness, financial integrity and health of any labour union. This is something that Canadians want. According to a Nanos poll taken on Labour Day of last year, 83% of Canadians and 86% of union members want public financial disclosure for unions.”</a:t>
            </a:r>
          </a:p>
          <a:p>
            <a:pPr indent="0">
              <a:spcBef>
                <a:spcPts val="0"/>
              </a:spcBef>
              <a:buNone/>
            </a:pPr>
            <a:endParaRPr lang="en-CA" sz="2400" dirty="0" smtClean="0"/>
          </a:p>
          <a:p>
            <a:pPr indent="0">
              <a:spcBef>
                <a:spcPts val="0"/>
              </a:spcBef>
              <a:buNone/>
            </a:pPr>
            <a:r>
              <a:rPr lang="en-CA" sz="1800" dirty="0" smtClean="0"/>
              <a:t>- Hiebert, Hansard, February 6, 2012.</a:t>
            </a:r>
            <a:endParaRPr lang="en-US" sz="18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27</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Public Opinion Polling a Central Plank in the </a:t>
            </a:r>
            <a:br>
              <a:rPr lang="en-CA" sz="3200" b="1" dirty="0" smtClean="0"/>
            </a:br>
            <a:r>
              <a:rPr lang="en-CA" sz="3200" b="1" dirty="0" smtClean="0"/>
              <a:t>Campaign for C-377</a:t>
            </a:r>
            <a:endParaRPr lang="en-CA" sz="3200" dirty="0"/>
          </a:p>
        </p:txBody>
      </p:sp>
      <p:sp>
        <p:nvSpPr>
          <p:cNvPr id="3" name="Content Placeholder 2"/>
          <p:cNvSpPr>
            <a:spLocks noGrp="1"/>
          </p:cNvSpPr>
          <p:nvPr>
            <p:ph idx="1"/>
          </p:nvPr>
        </p:nvSpPr>
        <p:spPr/>
        <p:txBody>
          <a:bodyPr>
            <a:noAutofit/>
          </a:bodyPr>
          <a:lstStyle/>
          <a:p>
            <a:pPr indent="0">
              <a:spcBef>
                <a:spcPts val="0"/>
              </a:spcBef>
              <a:buNone/>
            </a:pPr>
            <a:r>
              <a:rPr lang="en-US" sz="2200" dirty="0" smtClean="0"/>
              <a:t>“</a:t>
            </a:r>
            <a:r>
              <a:rPr lang="en-US" sz="2000" dirty="0" smtClean="0"/>
              <a:t>I would like to share some of this important </a:t>
            </a:r>
            <a:r>
              <a:rPr lang="en-US" sz="2000" b="1" dirty="0" smtClean="0"/>
              <a:t>independent</a:t>
            </a:r>
            <a:r>
              <a:rPr lang="en-US" sz="2000" dirty="0" smtClean="0"/>
              <a:t> polling data. The </a:t>
            </a:r>
            <a:r>
              <a:rPr lang="en-US" sz="2000" b="1" dirty="0" smtClean="0"/>
              <a:t>well-respected Nanos Research firm</a:t>
            </a:r>
            <a:r>
              <a:rPr lang="en-US" sz="2000" dirty="0" smtClean="0"/>
              <a:t> recently conducted a survey of Canadians and asked about their impressions of unions, particularly with respect to financial transparency and their use of union dues. </a:t>
            </a:r>
          </a:p>
          <a:p>
            <a:pPr indent="0">
              <a:spcBef>
                <a:spcPts val="0"/>
              </a:spcBef>
              <a:buNone/>
            </a:pPr>
            <a:endParaRPr lang="en-US" sz="2000" dirty="0" smtClean="0"/>
          </a:p>
          <a:p>
            <a:pPr indent="0">
              <a:spcBef>
                <a:spcPts val="0"/>
              </a:spcBef>
              <a:buNone/>
            </a:pPr>
            <a:r>
              <a:rPr lang="en-US" sz="2000" dirty="0" smtClean="0"/>
              <a:t>“83% of Canadians agreed with mandatory public financial disclosure for both public and private sector unions on a regular basis. […] That overwhelming support has been reflected in a lot of public commentary that we have heard on Bill C-377 in the past year.”</a:t>
            </a:r>
            <a:endParaRPr lang="en-CA" sz="2000" dirty="0" smtClean="0"/>
          </a:p>
          <a:p>
            <a:pPr>
              <a:buNone/>
            </a:pPr>
            <a:r>
              <a:rPr lang="en-US" sz="1800" dirty="0" smtClean="0"/>
              <a:t>      </a:t>
            </a:r>
          </a:p>
          <a:p>
            <a:pPr>
              <a:buNone/>
            </a:pPr>
            <a:r>
              <a:rPr lang="en-US" sz="1800" dirty="0" smtClean="0"/>
              <a:t>        - Mark Adler, </a:t>
            </a:r>
            <a:r>
              <a:rPr lang="en-US" sz="1800" i="1" dirty="0" smtClean="0"/>
              <a:t>Hansard</a:t>
            </a:r>
            <a:r>
              <a:rPr lang="en-US" sz="1800" dirty="0" smtClean="0"/>
              <a:t>, 7 December 2012</a:t>
            </a:r>
            <a:r>
              <a:rPr lang="en-CA" sz="1800" dirty="0" smtClean="0"/>
              <a:t>.</a:t>
            </a:r>
            <a:endParaRPr lang="en-US" sz="18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28</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Public Opinion Polling a Central Plank in the </a:t>
            </a:r>
            <a:br>
              <a:rPr lang="en-CA" sz="3200" b="1" dirty="0" smtClean="0"/>
            </a:br>
            <a:r>
              <a:rPr lang="en-CA" sz="3200" b="1" dirty="0" smtClean="0"/>
              <a:t>Campaign for C-377</a:t>
            </a:r>
            <a:endParaRPr lang="en-CA" sz="3200" dirty="0"/>
          </a:p>
        </p:txBody>
      </p:sp>
      <p:sp>
        <p:nvSpPr>
          <p:cNvPr id="3" name="Content Placeholder 2"/>
          <p:cNvSpPr>
            <a:spLocks noGrp="1"/>
          </p:cNvSpPr>
          <p:nvPr>
            <p:ph idx="1"/>
          </p:nvPr>
        </p:nvSpPr>
        <p:spPr/>
        <p:txBody>
          <a:bodyPr>
            <a:noAutofit/>
          </a:bodyPr>
          <a:lstStyle/>
          <a:p>
            <a:pPr indent="0">
              <a:spcBef>
                <a:spcPts val="0"/>
              </a:spcBef>
              <a:buNone/>
            </a:pPr>
            <a:endParaRPr lang="en-US" sz="2200" dirty="0" smtClean="0"/>
          </a:p>
          <a:p>
            <a:pPr indent="0">
              <a:spcBef>
                <a:spcPts val="0"/>
              </a:spcBef>
              <a:buNone/>
            </a:pPr>
            <a:endParaRPr lang="en-US" sz="2200" dirty="0" smtClean="0"/>
          </a:p>
          <a:p>
            <a:pPr indent="0">
              <a:spcBef>
                <a:spcPts val="0"/>
              </a:spcBef>
              <a:buNone/>
            </a:pPr>
            <a:r>
              <a:rPr lang="en-US" sz="2400" dirty="0" smtClean="0"/>
              <a:t>“</a:t>
            </a:r>
            <a:r>
              <a:rPr lang="en-CA" sz="2400" dirty="0" smtClean="0"/>
              <a:t>[It] should come as no surprise that a Nanos poll recently found that 86% of unionized Canadians support greater transparency for labour organizations, </a:t>
            </a:r>
            <a:r>
              <a:rPr lang="en-CA" sz="2400" b="1" dirty="0" smtClean="0"/>
              <a:t>so when labour leaders appear before you to oppose this bill, they are not representing the views of unionized Canadians</a:t>
            </a:r>
            <a:r>
              <a:rPr lang="en-CA" sz="2400" dirty="0" smtClean="0"/>
              <a:t>.</a:t>
            </a:r>
          </a:p>
          <a:p>
            <a:pPr>
              <a:buNone/>
            </a:pPr>
            <a:r>
              <a:rPr lang="en-US" sz="1800" dirty="0" smtClean="0"/>
              <a:t>      - Terrance Oakey, </a:t>
            </a:r>
            <a:r>
              <a:rPr lang="en-US" sz="1800" i="1" dirty="0" smtClean="0"/>
              <a:t>Hansard</a:t>
            </a:r>
            <a:r>
              <a:rPr lang="en-US" sz="1800" dirty="0" smtClean="0"/>
              <a:t>, “Standing Committee on Finance,” 7 November 2012.</a:t>
            </a:r>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29</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Studying C-377</a:t>
            </a:r>
            <a:endParaRPr lang="en-US" sz="3200" b="1" dirty="0"/>
          </a:p>
        </p:txBody>
      </p:sp>
      <p:sp>
        <p:nvSpPr>
          <p:cNvPr id="3" name="Content Placeholder 2"/>
          <p:cNvSpPr>
            <a:spLocks noGrp="1"/>
          </p:cNvSpPr>
          <p:nvPr>
            <p:ph idx="1"/>
          </p:nvPr>
        </p:nvSpPr>
        <p:spPr>
          <a:xfrm>
            <a:off x="435935" y="1313121"/>
            <a:ext cx="8229600" cy="4525963"/>
          </a:xfrm>
        </p:spPr>
        <p:txBody>
          <a:bodyPr>
            <a:noAutofit/>
          </a:bodyPr>
          <a:lstStyle/>
          <a:p>
            <a:pPr>
              <a:spcBef>
                <a:spcPts val="0"/>
              </a:spcBef>
            </a:pPr>
            <a:r>
              <a:rPr lang="en-US" sz="2400" dirty="0" smtClean="0"/>
              <a:t>Political economy of anti-unionism and Canada’s polling industry</a:t>
            </a:r>
          </a:p>
          <a:p>
            <a:pPr marL="0" indent="0">
              <a:spcBef>
                <a:spcPts val="0"/>
              </a:spcBef>
              <a:buNone/>
            </a:pPr>
            <a:endParaRPr lang="en-US" sz="2400" dirty="0" smtClean="0"/>
          </a:p>
          <a:p>
            <a:pPr>
              <a:spcBef>
                <a:spcPts val="0"/>
              </a:spcBef>
            </a:pPr>
            <a:r>
              <a:rPr lang="en-US" sz="2400" dirty="0" smtClean="0"/>
              <a:t>Bill C-377: Not a flash in the pan but a “long con”</a:t>
            </a:r>
          </a:p>
          <a:p>
            <a:pPr marL="0" indent="0">
              <a:spcBef>
                <a:spcPts val="0"/>
              </a:spcBef>
              <a:buNone/>
            </a:pPr>
            <a:endParaRPr lang="en-US" sz="2400" dirty="0" smtClean="0"/>
          </a:p>
          <a:p>
            <a:pPr>
              <a:spcBef>
                <a:spcPts val="0"/>
              </a:spcBef>
            </a:pPr>
            <a:r>
              <a:rPr lang="en-US" sz="2400" dirty="0" smtClean="0"/>
              <a:t>Federal Access to Information requests: Government transparency or endless road blocks?</a:t>
            </a:r>
          </a:p>
          <a:p>
            <a:pPr>
              <a:spcBef>
                <a:spcPts val="0"/>
              </a:spcBef>
            </a:pPr>
            <a:endParaRPr lang="en-US" sz="2400" dirty="0"/>
          </a:p>
          <a:p>
            <a:pPr>
              <a:spcBef>
                <a:spcPts val="0"/>
              </a:spcBef>
            </a:pPr>
            <a:r>
              <a:rPr lang="en-US" sz="2400" dirty="0" smtClean="0"/>
              <a:t>Wealth of key informant interviews</a:t>
            </a:r>
          </a:p>
          <a:p>
            <a:pPr>
              <a:spcBef>
                <a:spcPts val="0"/>
              </a:spcBef>
            </a:pPr>
            <a:endParaRPr lang="en-US" sz="2400" dirty="0"/>
          </a:p>
          <a:p>
            <a:pPr>
              <a:spcBef>
                <a:spcPts val="0"/>
              </a:spcBef>
            </a:pPr>
            <a:r>
              <a:rPr lang="en-US" sz="2400" dirty="0" smtClean="0"/>
              <a:t>Hansard records and the media resource</a:t>
            </a:r>
          </a:p>
          <a:p>
            <a:pPr>
              <a:spcBef>
                <a:spcPts val="0"/>
              </a:spcBef>
              <a:buNone/>
            </a:pPr>
            <a:endParaRPr lang="en-US"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3</a:t>
            </a:fld>
            <a:endParaRPr lang="en-US" dirty="0"/>
          </a:p>
        </p:txBody>
      </p:sp>
    </p:spTree>
    <p:extLst>
      <p:ext uri="{BB962C8B-B14F-4D97-AF65-F5344CB8AC3E}">
        <p14:creationId xmlns="" xmlns:p14="http://schemas.microsoft.com/office/powerpoint/2010/main" val="1313040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A Big Push for C-377</a:t>
            </a:r>
            <a:endParaRPr lang="en-CA" sz="3200" dirty="0"/>
          </a:p>
        </p:txBody>
      </p:sp>
      <p:sp>
        <p:nvSpPr>
          <p:cNvPr id="3" name="Content Placeholder 2"/>
          <p:cNvSpPr>
            <a:spLocks noGrp="1"/>
          </p:cNvSpPr>
          <p:nvPr>
            <p:ph idx="1"/>
          </p:nvPr>
        </p:nvSpPr>
        <p:spPr/>
        <p:txBody>
          <a:bodyPr>
            <a:noAutofit/>
          </a:bodyPr>
          <a:lstStyle/>
          <a:p>
            <a:pPr marL="0" indent="0">
              <a:spcBef>
                <a:spcPts val="0"/>
              </a:spcBef>
              <a:buFontTx/>
              <a:buChar char="-"/>
            </a:pPr>
            <a:r>
              <a:rPr lang="en-US" sz="2400" dirty="0" smtClean="0"/>
              <a:t> Merit Canada association of provincial open shop associations (65,000 employers in the construction industry). </a:t>
            </a:r>
          </a:p>
          <a:p>
            <a:pPr marL="0" indent="0">
              <a:spcBef>
                <a:spcPts val="0"/>
              </a:spcBef>
              <a:buNone/>
            </a:pPr>
            <a:endParaRPr lang="en-US" sz="2400" dirty="0" smtClean="0"/>
          </a:p>
          <a:p>
            <a:pPr marL="0" indent="0">
              <a:spcBef>
                <a:spcPts val="0"/>
              </a:spcBef>
              <a:buFontTx/>
              <a:buChar char="-"/>
            </a:pPr>
            <a:r>
              <a:rPr lang="en-US" sz="2400" dirty="0" smtClean="0"/>
              <a:t> Merit Canada's 7</a:t>
            </a:r>
            <a:r>
              <a:rPr lang="en-US" sz="2400" baseline="30000" dirty="0" smtClean="0"/>
              <a:t>th</a:t>
            </a:r>
            <a:r>
              <a:rPr lang="en-US" sz="2400" dirty="0" smtClean="0"/>
              <a:t> International Open Shop </a:t>
            </a:r>
          </a:p>
          <a:p>
            <a:pPr marL="0" indent="0">
              <a:spcBef>
                <a:spcPts val="0"/>
              </a:spcBef>
              <a:buNone/>
            </a:pPr>
            <a:r>
              <a:rPr lang="en-US" sz="2400" dirty="0" smtClean="0"/>
              <a:t>Conference (Ottawa, June 2012)</a:t>
            </a:r>
          </a:p>
          <a:p>
            <a:pPr marL="0" indent="0">
              <a:buNone/>
            </a:pPr>
            <a:r>
              <a:rPr lang="en-US" sz="2400" dirty="0" smtClean="0"/>
              <a:t> </a:t>
            </a:r>
            <a:endParaRPr lang="en-CA" sz="2400" dirty="0" smtClean="0"/>
          </a:p>
          <a:p>
            <a:pPr marL="0" indent="0">
              <a:spcBef>
                <a:spcPts val="0"/>
              </a:spcBef>
              <a:buNone/>
            </a:pPr>
            <a:r>
              <a:rPr lang="en-CA" sz="2400" dirty="0" smtClean="0"/>
              <a:t>     </a:t>
            </a:r>
          </a:p>
          <a:p>
            <a:pPr indent="0">
              <a:buNone/>
            </a:pPr>
            <a:endParaRPr lang="en-CA" sz="2400" dirty="0" smtClean="0"/>
          </a:p>
          <a:p>
            <a:pPr indent="0">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30</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pic>
        <p:nvPicPr>
          <p:cNvPr id="10" name="Picture 9" descr="Merit 2.jpg"/>
          <p:cNvPicPr>
            <a:picLocks noChangeAspect="1"/>
          </p:cNvPicPr>
          <p:nvPr/>
        </p:nvPicPr>
        <p:blipFill>
          <a:blip r:embed="rId2" cstate="print"/>
          <a:stretch>
            <a:fillRect/>
          </a:stretch>
        </p:blipFill>
        <p:spPr>
          <a:xfrm>
            <a:off x="6722668" y="2496849"/>
            <a:ext cx="1881851" cy="1861396"/>
          </a:xfrm>
          <a:prstGeom prst="rect">
            <a:avLst/>
          </a:prstGeom>
        </p:spPr>
      </p:pic>
      <p:pic>
        <p:nvPicPr>
          <p:cNvPr id="9" name="Picture 8" descr="merit 3.jpg"/>
          <p:cNvPicPr>
            <a:picLocks noChangeAspect="1"/>
          </p:cNvPicPr>
          <p:nvPr/>
        </p:nvPicPr>
        <p:blipFill>
          <a:blip r:embed="rId3" cstate="print"/>
          <a:stretch>
            <a:fillRect/>
          </a:stretch>
        </p:blipFill>
        <p:spPr>
          <a:xfrm>
            <a:off x="1312592" y="4451269"/>
            <a:ext cx="4826997" cy="120138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Nik Nanos Speaks at </a:t>
            </a:r>
            <a:br>
              <a:rPr lang="en-CA" sz="3200" b="1" dirty="0" smtClean="0"/>
            </a:br>
            <a:r>
              <a:rPr lang="en-CA" sz="3200" b="1" dirty="0" smtClean="0"/>
              <a:t>2012 Merit Open Shop Conference</a:t>
            </a:r>
            <a:endParaRPr lang="en-CA" sz="3200" dirty="0"/>
          </a:p>
        </p:txBody>
      </p:sp>
      <p:sp>
        <p:nvSpPr>
          <p:cNvPr id="3" name="Content Placeholder 2"/>
          <p:cNvSpPr>
            <a:spLocks noGrp="1"/>
          </p:cNvSpPr>
          <p:nvPr>
            <p:ph idx="1"/>
          </p:nvPr>
        </p:nvSpPr>
        <p:spPr/>
        <p:txBody>
          <a:bodyPr>
            <a:noAutofit/>
          </a:bodyPr>
          <a:lstStyle/>
          <a:p>
            <a:pPr indent="0">
              <a:buNone/>
            </a:pPr>
            <a:r>
              <a:rPr lang="en-US" sz="2200" dirty="0" smtClean="0"/>
              <a:t> - </a:t>
            </a:r>
            <a:r>
              <a:rPr lang="en-US" sz="2400" dirty="0" smtClean="0"/>
              <a:t>During a panel discussion, Nik Nanos stated that accountability and transparency was a </a:t>
            </a:r>
            <a:r>
              <a:rPr lang="en-US" sz="2400" b="1" dirty="0" smtClean="0"/>
              <a:t>“no brainer”</a:t>
            </a:r>
            <a:r>
              <a:rPr lang="en-US" sz="2400" dirty="0" smtClean="0"/>
              <a:t> and the poll result was a </a:t>
            </a:r>
            <a:r>
              <a:rPr lang="en-US" sz="2400" b="1" dirty="0" smtClean="0"/>
              <a:t>"slam dunk" </a:t>
            </a:r>
            <a:r>
              <a:rPr lang="en-US" sz="2400" dirty="0" smtClean="0"/>
              <a:t>for union disclosure. </a:t>
            </a:r>
          </a:p>
          <a:p>
            <a:pPr indent="0">
              <a:buFontTx/>
              <a:buChar char="-"/>
            </a:pPr>
            <a:r>
              <a:rPr lang="en-US" sz="2400" dirty="0" smtClean="0"/>
              <a:t> Further, the poll </a:t>
            </a:r>
            <a:r>
              <a:rPr lang="en-US" sz="2400" b="1" dirty="0" smtClean="0"/>
              <a:t>“basically means that unions have a significant problem in terms of transparency” </a:t>
            </a:r>
            <a:r>
              <a:rPr lang="en-US" sz="2400" dirty="0" smtClean="0"/>
              <a:t>and </a:t>
            </a:r>
            <a:r>
              <a:rPr lang="en-US" sz="2400" b="1" dirty="0" smtClean="0"/>
              <a:t>“people expect value for what is being done and they expect a certain level of transparency.” </a:t>
            </a:r>
          </a:p>
          <a:p>
            <a:pPr indent="0">
              <a:buNone/>
            </a:pPr>
            <a:endParaRPr lang="en-US" sz="2400" dirty="0" smtClean="0"/>
          </a:p>
          <a:p>
            <a:pPr indent="0">
              <a:buFontTx/>
              <a:buChar char="-"/>
            </a:pPr>
            <a:r>
              <a:rPr lang="en-US" sz="1800" dirty="0" smtClean="0"/>
              <a:t> Kelly LaPointe, “Majority allows government to move quickly on initiatives,” </a:t>
            </a:r>
            <a:r>
              <a:rPr lang="en-US" sz="1800" i="1" dirty="0" smtClean="0"/>
              <a:t>Journal of Commerce</a:t>
            </a:r>
            <a:r>
              <a:rPr lang="en-US" sz="1800" dirty="0" smtClean="0"/>
              <a:t>, 6 June 2012.   </a:t>
            </a:r>
            <a:endParaRPr lang="en-CA" sz="1800" dirty="0" smtClean="0"/>
          </a:p>
          <a:p>
            <a:pPr indent="0">
              <a:buNone/>
            </a:pPr>
            <a:endParaRPr lang="en-CA" sz="2400" dirty="0" smtClean="0"/>
          </a:p>
          <a:p>
            <a:pPr indent="0">
              <a:spcBef>
                <a:spcPts val="0"/>
              </a:spcBef>
              <a:buNone/>
            </a:pPr>
            <a:r>
              <a:rPr lang="en-CA" sz="2400" dirty="0" smtClean="0"/>
              <a:t>     </a:t>
            </a:r>
          </a:p>
          <a:p>
            <a:pPr indent="0">
              <a:buNone/>
            </a:pPr>
            <a:endParaRPr lang="en-CA" sz="2400" dirty="0" smtClean="0"/>
          </a:p>
          <a:p>
            <a:pPr indent="0">
              <a:buNone/>
            </a:pPr>
            <a:endParaRPr lang="en-CA" sz="2400" dirty="0" smtClean="0"/>
          </a:p>
          <a:p>
            <a:pPr indent="0">
              <a:buNone/>
            </a:pPr>
            <a:endParaRPr lang="en-CA" sz="2400" dirty="0" smtClean="0"/>
          </a:p>
          <a:p>
            <a:pPr indent="0">
              <a:buNone/>
            </a:pPr>
            <a:endParaRPr lang="en-CA" sz="2400" dirty="0" smtClean="0"/>
          </a:p>
          <a:p>
            <a:pPr indent="0">
              <a:buNone/>
            </a:pPr>
            <a:endParaRPr lang="en-CA" sz="2400" dirty="0" smtClean="0"/>
          </a:p>
          <a:p>
            <a:pPr indent="0">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31</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Nik Nanos Speaks at </a:t>
            </a:r>
            <a:br>
              <a:rPr lang="en-CA" sz="3200" b="1" dirty="0" smtClean="0"/>
            </a:br>
            <a:r>
              <a:rPr lang="en-CA" sz="3200" b="1" dirty="0" smtClean="0"/>
              <a:t>2012 Merit Open Shop Conference</a:t>
            </a:r>
            <a:endParaRPr lang="en-CA" sz="3200" dirty="0"/>
          </a:p>
        </p:txBody>
      </p:sp>
      <p:sp>
        <p:nvSpPr>
          <p:cNvPr id="3" name="Content Placeholder 2"/>
          <p:cNvSpPr>
            <a:spLocks noGrp="1"/>
          </p:cNvSpPr>
          <p:nvPr>
            <p:ph idx="1"/>
          </p:nvPr>
        </p:nvSpPr>
        <p:spPr/>
        <p:txBody>
          <a:bodyPr>
            <a:noAutofit/>
          </a:bodyPr>
          <a:lstStyle/>
          <a:p>
            <a:pPr indent="0">
              <a:buNone/>
            </a:pPr>
            <a:r>
              <a:rPr lang="en-US" sz="2200" dirty="0" smtClean="0"/>
              <a:t>- </a:t>
            </a:r>
            <a:r>
              <a:rPr lang="en-US" sz="2400" dirty="0" smtClean="0"/>
              <a:t>Nanos commented on the relative costs of presumably implementing transparency legislation, one of the contentious issues related to C-377: </a:t>
            </a:r>
            <a:r>
              <a:rPr lang="en-US" sz="2400" b="1" dirty="0" smtClean="0"/>
              <a:t>“Twenty years ago [transparency] was expensive to do,”</a:t>
            </a:r>
            <a:r>
              <a:rPr lang="en-US" sz="2400" dirty="0" smtClean="0"/>
              <a:t> he said. “</a:t>
            </a:r>
            <a:r>
              <a:rPr lang="en-US" sz="2400" b="1" dirty="0" smtClean="0"/>
              <a:t>Now with the Internet there’s an expectation that it is low cost, while, in the past, it was actually quite expensive to be transparent.”</a:t>
            </a:r>
          </a:p>
          <a:p>
            <a:pPr indent="0">
              <a:buNone/>
            </a:pPr>
            <a:endParaRPr lang="en-US" sz="2400" dirty="0" smtClean="0"/>
          </a:p>
          <a:p>
            <a:pPr indent="0">
              <a:buNone/>
            </a:pPr>
            <a:endParaRPr lang="en-CA" sz="2400" dirty="0" smtClean="0"/>
          </a:p>
          <a:p>
            <a:pPr indent="0">
              <a:buNone/>
            </a:pPr>
            <a:r>
              <a:rPr lang="en-US" sz="1800" dirty="0" smtClean="0"/>
              <a:t>- Kelly LaPointe, “Majority allows government to move quickly on initiatives,” </a:t>
            </a:r>
            <a:r>
              <a:rPr lang="en-US" sz="1800" i="1" dirty="0" smtClean="0"/>
              <a:t>Journal of Commerce</a:t>
            </a:r>
            <a:r>
              <a:rPr lang="en-US" sz="1800" dirty="0" smtClean="0"/>
              <a:t>, 6 June 2012.   </a:t>
            </a:r>
            <a:endParaRPr lang="en-CA" sz="1800" dirty="0" smtClean="0"/>
          </a:p>
          <a:p>
            <a:pPr indent="0">
              <a:buNone/>
            </a:pPr>
            <a:endParaRPr lang="en-CA" sz="2400" dirty="0" smtClean="0"/>
          </a:p>
          <a:p>
            <a:pPr indent="0">
              <a:spcBef>
                <a:spcPts val="0"/>
              </a:spcBef>
              <a:buNone/>
            </a:pPr>
            <a:r>
              <a:rPr lang="en-CA" sz="2400" dirty="0" smtClean="0"/>
              <a:t>     </a:t>
            </a:r>
          </a:p>
          <a:p>
            <a:pPr indent="0">
              <a:buNone/>
            </a:pPr>
            <a:endParaRPr lang="en-CA" sz="2400" dirty="0" smtClean="0"/>
          </a:p>
          <a:p>
            <a:pPr indent="0">
              <a:buNone/>
            </a:pPr>
            <a:endParaRPr lang="en-CA" sz="2400" dirty="0" smtClean="0"/>
          </a:p>
          <a:p>
            <a:pPr indent="0">
              <a:buNone/>
            </a:pPr>
            <a:endParaRPr lang="en-CA" sz="2400" dirty="0" smtClean="0"/>
          </a:p>
          <a:p>
            <a:pPr indent="0">
              <a:buNone/>
            </a:pPr>
            <a:endParaRPr lang="en-CA" sz="2400" dirty="0" smtClean="0"/>
          </a:p>
          <a:p>
            <a:pPr indent="0">
              <a:buNone/>
            </a:pPr>
            <a:endParaRPr lang="en-CA" sz="2400" dirty="0" smtClean="0"/>
          </a:p>
          <a:p>
            <a:pPr indent="0">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32</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Nik Nanos Speaks at </a:t>
            </a:r>
            <a:br>
              <a:rPr lang="en-CA" sz="3200" b="1" dirty="0" smtClean="0"/>
            </a:br>
            <a:r>
              <a:rPr lang="en-CA" sz="3200" b="1" dirty="0" smtClean="0"/>
              <a:t>2012 Merit Open Shop Conference</a:t>
            </a:r>
            <a:endParaRPr lang="en-CA" sz="3200" dirty="0"/>
          </a:p>
        </p:txBody>
      </p:sp>
      <p:sp>
        <p:nvSpPr>
          <p:cNvPr id="3" name="Content Placeholder 2"/>
          <p:cNvSpPr>
            <a:spLocks noGrp="1"/>
          </p:cNvSpPr>
          <p:nvPr>
            <p:ph idx="1"/>
          </p:nvPr>
        </p:nvSpPr>
        <p:spPr/>
        <p:txBody>
          <a:bodyPr>
            <a:noAutofit/>
          </a:bodyPr>
          <a:lstStyle/>
          <a:p>
            <a:pPr indent="0">
              <a:spcBef>
                <a:spcPts val="0"/>
              </a:spcBef>
              <a:buNone/>
            </a:pPr>
            <a:r>
              <a:rPr lang="en-US" sz="2400" dirty="0" smtClean="0"/>
              <a:t>Two perspectives on Nanos’ comments: </a:t>
            </a:r>
          </a:p>
          <a:p>
            <a:pPr indent="0">
              <a:spcBef>
                <a:spcPts val="0"/>
              </a:spcBef>
              <a:buNone/>
            </a:pPr>
            <a:endParaRPr lang="en-US" sz="2400" dirty="0" smtClean="0"/>
          </a:p>
          <a:p>
            <a:pPr marL="800100" indent="-457200">
              <a:spcBef>
                <a:spcPts val="0"/>
              </a:spcBef>
              <a:buAutoNum type="arabicPeriod"/>
            </a:pPr>
            <a:r>
              <a:rPr lang="en-US" sz="2400" dirty="0" smtClean="0"/>
              <a:t>“[Nanos] was simply a vehicle used by LabourWatch and the Merit Contractors to achieve a goal.” </a:t>
            </a:r>
          </a:p>
          <a:p>
            <a:pPr marL="800100" indent="-457200">
              <a:spcBef>
                <a:spcPts val="0"/>
              </a:spcBef>
              <a:buNone/>
            </a:pPr>
            <a:r>
              <a:rPr lang="en-US" sz="1800" dirty="0" smtClean="0"/>
              <a:t>         - Maureen Prebinski, Former Executive Assistant to Ken Georgetti, interview with authors.</a:t>
            </a:r>
          </a:p>
          <a:p>
            <a:pPr indent="0">
              <a:spcBef>
                <a:spcPts val="0"/>
              </a:spcBef>
              <a:buNone/>
            </a:pPr>
            <a:endParaRPr lang="en-US" sz="2400" dirty="0" smtClean="0"/>
          </a:p>
          <a:p>
            <a:pPr indent="0">
              <a:spcBef>
                <a:spcPts val="0"/>
              </a:spcBef>
              <a:buNone/>
            </a:pPr>
            <a:r>
              <a:rPr lang="en-US" sz="2400" dirty="0" smtClean="0"/>
              <a:t>2. “[Nik Nanos] went over the line from being a pollster to an advocate.” </a:t>
            </a:r>
          </a:p>
          <a:p>
            <a:pPr indent="0">
              <a:spcBef>
                <a:spcPts val="0"/>
              </a:spcBef>
              <a:buNone/>
            </a:pPr>
            <a:r>
              <a:rPr lang="en-US" sz="1800" dirty="0" smtClean="0"/>
              <a:t>          - Ken Georgetti, interview with authors.</a:t>
            </a:r>
            <a:endParaRPr lang="en-CA" sz="18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33</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C-377: Mission Accomplished?</a:t>
            </a:r>
            <a:endParaRPr lang="en-CA" sz="3200" dirty="0"/>
          </a:p>
        </p:txBody>
      </p:sp>
      <p:sp>
        <p:nvSpPr>
          <p:cNvPr id="3" name="Content Placeholder 2"/>
          <p:cNvSpPr>
            <a:spLocks noGrp="1"/>
          </p:cNvSpPr>
          <p:nvPr>
            <p:ph idx="1"/>
          </p:nvPr>
        </p:nvSpPr>
        <p:spPr/>
        <p:txBody>
          <a:bodyPr>
            <a:noAutofit/>
          </a:bodyPr>
          <a:lstStyle/>
          <a:p>
            <a:pPr>
              <a:buNone/>
            </a:pPr>
            <a:r>
              <a:rPr lang="en-CA" sz="2400" dirty="0" smtClean="0"/>
              <a:t>     John Mortimer (LabourWatch) to then-Minister of Labour, Lisa Raitt on the eve of C-377’s passage in the House:</a:t>
            </a:r>
          </a:p>
          <a:p>
            <a:pPr>
              <a:buNone/>
            </a:pPr>
            <a:r>
              <a:rPr lang="en-CA" sz="2400" dirty="0" smtClean="0"/>
              <a:t>    </a:t>
            </a:r>
            <a:r>
              <a:rPr lang="en-CA" sz="2400" b="1" dirty="0" smtClean="0"/>
              <a:t>“I am in Ottawa for this important day”, he wrote, “for the conservative movement and for Canadian taxpayers.”</a:t>
            </a:r>
          </a:p>
          <a:p>
            <a:pPr>
              <a:buNone/>
            </a:pPr>
            <a:r>
              <a:rPr lang="en-US" sz="1800" dirty="0" smtClean="0"/>
              <a:t>      - Mortimer, e-mail to Minister of Labour, Lisa Raitt, 12 December 2012.</a:t>
            </a:r>
            <a:r>
              <a:rPr lang="en-CA" sz="1800" dirty="0" smtClean="0"/>
              <a:t> Obtained through freedom of information request (see next slide).</a:t>
            </a:r>
          </a:p>
          <a:p>
            <a:pPr>
              <a:buNone/>
            </a:pPr>
            <a:endParaRPr lang="en-CA" sz="2400" dirty="0" smtClean="0"/>
          </a:p>
          <a:p>
            <a:pPr indent="0">
              <a:spcBef>
                <a:spcPts val="0"/>
              </a:spcBef>
              <a:buNone/>
            </a:pPr>
            <a:r>
              <a:rPr lang="en-CA" sz="2400" dirty="0" smtClean="0"/>
              <a:t> </a:t>
            </a:r>
            <a:r>
              <a:rPr lang="en-CA" sz="2400" b="1" dirty="0" smtClean="0"/>
              <a:t>- C-377 passes third reading in the House of Commons</a:t>
            </a:r>
          </a:p>
          <a:p>
            <a:pPr indent="0">
              <a:spcBef>
                <a:spcPts val="0"/>
              </a:spcBef>
              <a:buNone/>
            </a:pPr>
            <a:r>
              <a:rPr lang="en-CA" sz="2400" b="1" dirty="0" smtClean="0"/>
              <a:t>147 (yeas) to 135 (nays).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34</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For this Important Day…</a:t>
            </a:r>
            <a:endParaRPr lang="en-US" sz="3200" b="1" dirty="0"/>
          </a:p>
        </p:txBody>
      </p:sp>
      <p:pic>
        <p:nvPicPr>
          <p:cNvPr id="5" name="Content Placeholder 4" descr="ATI_Mortimer.jp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l="-32464" r="-32464"/>
          <a:stretch>
            <a:fillRect/>
          </a:stretch>
        </p:blipFill>
        <p:spPr>
          <a:xfrm>
            <a:off x="-841375" y="1254126"/>
            <a:ext cx="10906125" cy="5365750"/>
          </a:xfrm>
        </p:spPr>
      </p:pic>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35</a:t>
            </a:fld>
            <a:endParaRPr lang="en-US" dirty="0"/>
          </a:p>
        </p:txBody>
      </p:sp>
    </p:spTree>
    <p:extLst>
      <p:ext uri="{BB962C8B-B14F-4D97-AF65-F5344CB8AC3E}">
        <p14:creationId xmlns="" xmlns:p14="http://schemas.microsoft.com/office/powerpoint/2010/main" val="4136382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C-377 in the Senate</a:t>
            </a:r>
            <a:endParaRPr lang="en-CA" sz="3200" dirty="0"/>
          </a:p>
        </p:txBody>
      </p:sp>
      <p:sp>
        <p:nvSpPr>
          <p:cNvPr id="3" name="Content Placeholder 2"/>
          <p:cNvSpPr>
            <a:spLocks noGrp="1"/>
          </p:cNvSpPr>
          <p:nvPr>
            <p:ph idx="1"/>
          </p:nvPr>
        </p:nvSpPr>
        <p:spPr/>
        <p:txBody>
          <a:bodyPr>
            <a:noAutofit/>
          </a:bodyPr>
          <a:lstStyle/>
          <a:p>
            <a:pPr indent="0">
              <a:spcBef>
                <a:spcPts val="0"/>
              </a:spcBef>
              <a:buFontTx/>
              <a:buChar char="-"/>
            </a:pPr>
            <a:r>
              <a:rPr lang="en-US" sz="2200" dirty="0" smtClean="0"/>
              <a:t> December 13, 2012 (First reading)</a:t>
            </a:r>
          </a:p>
          <a:p>
            <a:pPr indent="0">
              <a:spcBef>
                <a:spcPts val="0"/>
              </a:spcBef>
              <a:buFontTx/>
              <a:buChar char="-"/>
            </a:pPr>
            <a:endParaRPr lang="en-US" sz="2200" dirty="0" smtClean="0"/>
          </a:p>
          <a:p>
            <a:pPr indent="0">
              <a:spcBef>
                <a:spcPts val="0"/>
              </a:spcBef>
              <a:buFontTx/>
              <a:buChar char="-"/>
            </a:pPr>
            <a:r>
              <a:rPr lang="en-US" sz="2200" dirty="0" smtClean="0"/>
              <a:t> May 7, 2013 (Second reading)</a:t>
            </a:r>
          </a:p>
          <a:p>
            <a:pPr indent="0">
              <a:spcBef>
                <a:spcPts val="0"/>
              </a:spcBef>
              <a:buFontTx/>
              <a:buChar char="-"/>
            </a:pPr>
            <a:endParaRPr lang="en-US" sz="2200" dirty="0" smtClean="0"/>
          </a:p>
          <a:p>
            <a:pPr indent="0">
              <a:spcBef>
                <a:spcPts val="0"/>
              </a:spcBef>
              <a:buFontTx/>
              <a:buChar char="-"/>
            </a:pPr>
            <a:r>
              <a:rPr lang="en-US" sz="2200" dirty="0" smtClean="0"/>
              <a:t> June 13, 2013 (Senate Committee on Banking, Trade, and Commerce)</a:t>
            </a:r>
          </a:p>
          <a:p>
            <a:pPr indent="0">
              <a:spcBef>
                <a:spcPts val="0"/>
              </a:spcBef>
              <a:buFontTx/>
              <a:buChar char="-"/>
            </a:pPr>
            <a:endParaRPr lang="en-US" sz="2200" dirty="0" smtClean="0"/>
          </a:p>
          <a:p>
            <a:pPr indent="0">
              <a:spcBef>
                <a:spcPts val="0"/>
              </a:spcBef>
              <a:buFontTx/>
              <a:buChar char="-"/>
            </a:pPr>
            <a:r>
              <a:rPr lang="en-US" sz="2200" dirty="0" smtClean="0"/>
              <a:t> June 26, 2013 (Third reading)</a:t>
            </a:r>
          </a:p>
          <a:p>
            <a:pPr lvl="1" indent="0">
              <a:spcBef>
                <a:spcPts val="0"/>
              </a:spcBef>
              <a:buFontTx/>
              <a:buChar char="-"/>
            </a:pPr>
            <a:r>
              <a:rPr lang="en-US" sz="1800" dirty="0" smtClean="0"/>
              <a:t> 22 Conservative Senators abstain or vote with Liberal Senators  </a:t>
            </a:r>
          </a:p>
          <a:p>
            <a:pPr lvl="1" indent="0">
              <a:spcBef>
                <a:spcPts val="0"/>
              </a:spcBef>
              <a:buFontTx/>
              <a:buChar char="-"/>
            </a:pPr>
            <a:r>
              <a:rPr lang="en-US" sz="1800" dirty="0" smtClean="0"/>
              <a:t> Amended bill returns to the Commons </a:t>
            </a:r>
          </a:p>
          <a:p>
            <a:pPr>
              <a:buNone/>
            </a:pPr>
            <a:r>
              <a:rPr lang="en-CA" sz="2400" dirty="0" smtClean="0"/>
              <a:t>     </a:t>
            </a:r>
            <a:endParaRPr lang="en-CA" sz="18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36</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Resistance in the Red Chamber</a:t>
            </a:r>
            <a:endParaRPr lang="en-CA" sz="3200" dirty="0"/>
          </a:p>
        </p:txBody>
      </p:sp>
      <p:sp>
        <p:nvSpPr>
          <p:cNvPr id="3" name="Content Placeholder 2"/>
          <p:cNvSpPr>
            <a:spLocks noGrp="1"/>
          </p:cNvSpPr>
          <p:nvPr>
            <p:ph idx="1"/>
          </p:nvPr>
        </p:nvSpPr>
        <p:spPr/>
        <p:txBody>
          <a:bodyPr>
            <a:noAutofit/>
          </a:bodyPr>
          <a:lstStyle/>
          <a:p>
            <a:pPr indent="0">
              <a:spcBef>
                <a:spcPts val="0"/>
              </a:spcBef>
              <a:buNone/>
            </a:pPr>
            <a:endParaRPr lang="en-US" sz="2200" dirty="0" smtClean="0"/>
          </a:p>
          <a:p>
            <a:pPr indent="0">
              <a:spcBef>
                <a:spcPts val="0"/>
              </a:spcBef>
              <a:buNone/>
            </a:pPr>
            <a:r>
              <a:rPr lang="en-CA" sz="2400" dirty="0" smtClean="0"/>
              <a:t>“</a:t>
            </a:r>
            <a:r>
              <a:rPr lang="en-US" sz="2400" dirty="0" smtClean="0"/>
              <a:t>This bill before us, whatever may have </a:t>
            </a:r>
          </a:p>
          <a:p>
            <a:pPr indent="0">
              <a:spcBef>
                <a:spcPts val="0"/>
              </a:spcBef>
              <a:buNone/>
            </a:pPr>
            <a:r>
              <a:rPr lang="en-US" sz="2400" dirty="0" smtClean="0"/>
              <a:t>been its laudable transparency goals, </a:t>
            </a:r>
          </a:p>
          <a:p>
            <a:pPr indent="0">
              <a:spcBef>
                <a:spcPts val="0"/>
              </a:spcBef>
              <a:buNone/>
            </a:pPr>
            <a:r>
              <a:rPr lang="en-US" sz="2400" dirty="0" smtClean="0"/>
              <a:t>is really — through drafting sins of omission </a:t>
            </a:r>
          </a:p>
          <a:p>
            <a:pPr indent="0">
              <a:spcBef>
                <a:spcPts val="0"/>
              </a:spcBef>
              <a:buNone/>
            </a:pPr>
            <a:r>
              <a:rPr lang="en-US" sz="2400" dirty="0" smtClean="0"/>
              <a:t>and commission — </a:t>
            </a:r>
            <a:r>
              <a:rPr lang="en-US" sz="2400" b="1" dirty="0" smtClean="0"/>
              <a:t>an expression of statutory </a:t>
            </a:r>
          </a:p>
          <a:p>
            <a:pPr indent="0">
              <a:spcBef>
                <a:spcPts val="0"/>
              </a:spcBef>
              <a:buNone/>
            </a:pPr>
            <a:r>
              <a:rPr lang="en-US" sz="2400" b="1" dirty="0" smtClean="0"/>
              <a:t>contempt</a:t>
            </a:r>
            <a:r>
              <a:rPr lang="en-US" sz="2400" dirty="0" smtClean="0"/>
              <a:t> </a:t>
            </a:r>
            <a:r>
              <a:rPr lang="en-US" sz="2400" b="1" dirty="0" smtClean="0"/>
              <a:t>for the working men and women </a:t>
            </a:r>
          </a:p>
          <a:p>
            <a:pPr indent="0">
              <a:spcBef>
                <a:spcPts val="0"/>
              </a:spcBef>
              <a:buNone/>
            </a:pPr>
            <a:r>
              <a:rPr lang="en-US" sz="2400" b="1" dirty="0" smtClean="0"/>
              <a:t>in our trade unions </a:t>
            </a:r>
            <a:r>
              <a:rPr lang="en-US" sz="2400" dirty="0" smtClean="0"/>
              <a:t>and for the trade unions </a:t>
            </a:r>
          </a:p>
          <a:p>
            <a:pPr indent="0">
              <a:spcBef>
                <a:spcPts val="0"/>
              </a:spcBef>
              <a:buNone/>
            </a:pPr>
            <a:r>
              <a:rPr lang="en-US" sz="2400" dirty="0" smtClean="0"/>
              <a:t>themselves and their right under federal and provincial law to organize. It is divisive and unproductive.”</a:t>
            </a:r>
          </a:p>
          <a:p>
            <a:pPr>
              <a:buNone/>
            </a:pPr>
            <a:endParaRPr lang="en-US" sz="2400" dirty="0" smtClean="0"/>
          </a:p>
          <a:p>
            <a:pPr>
              <a:buNone/>
            </a:pPr>
            <a:r>
              <a:rPr lang="en-US" sz="1800" dirty="0" smtClean="0"/>
              <a:t>- Hugh Segal, </a:t>
            </a:r>
            <a:r>
              <a:rPr lang="en-US" sz="1800" i="1" dirty="0" smtClean="0"/>
              <a:t>Hansard</a:t>
            </a:r>
            <a:r>
              <a:rPr lang="en-US" sz="1800" dirty="0" smtClean="0"/>
              <a:t>, 17 June 2013.</a:t>
            </a:r>
            <a:endParaRPr lang="en-CA" sz="18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37</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rgbClr val="66FF33"/>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chemeClr val="bg1">
                        <a:lumMod val="75000"/>
                      </a:schemeClr>
                    </a:solidFill>
                  </a:tcPr>
                </a:tc>
              </a:tr>
            </a:tbl>
          </a:graphicData>
        </a:graphic>
      </p:graphicFrame>
      <p:pic>
        <p:nvPicPr>
          <p:cNvPr id="7" name="Picture 6" descr="Hugh segal.png"/>
          <p:cNvPicPr>
            <a:picLocks noChangeAspect="1"/>
          </p:cNvPicPr>
          <p:nvPr/>
        </p:nvPicPr>
        <p:blipFill>
          <a:blip r:embed="rId2" cstate="print"/>
          <a:stretch>
            <a:fillRect/>
          </a:stretch>
        </p:blipFill>
        <p:spPr>
          <a:xfrm>
            <a:off x="6773697" y="1589809"/>
            <a:ext cx="1819275" cy="25146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C-377 on Hold?</a:t>
            </a:r>
            <a:endParaRPr lang="en-CA" sz="3200" dirty="0"/>
          </a:p>
        </p:txBody>
      </p:sp>
      <p:sp>
        <p:nvSpPr>
          <p:cNvPr id="3" name="Content Placeholder 2"/>
          <p:cNvSpPr>
            <a:spLocks noGrp="1"/>
          </p:cNvSpPr>
          <p:nvPr>
            <p:ph idx="1"/>
          </p:nvPr>
        </p:nvSpPr>
        <p:spPr/>
        <p:txBody>
          <a:bodyPr>
            <a:noAutofit/>
          </a:bodyPr>
          <a:lstStyle/>
          <a:p>
            <a:pPr indent="0">
              <a:buNone/>
            </a:pPr>
            <a:r>
              <a:rPr lang="en-US" sz="2400" b="1" dirty="0" smtClean="0"/>
              <a:t>“[C-377] is a private member’s bill. Our priorities are government bills.” </a:t>
            </a:r>
          </a:p>
          <a:p>
            <a:pPr indent="0">
              <a:buNone/>
            </a:pPr>
            <a:r>
              <a:rPr lang="en-US" sz="1800" dirty="0" smtClean="0"/>
              <a:t> - Conservative Senator Claude Carigan and Government Leader in the Senate Tom Korski, “A bill is quietly buried”, </a:t>
            </a:r>
            <a:r>
              <a:rPr lang="en-US" sz="1800" i="1" dirty="0" smtClean="0"/>
              <a:t>Blacklock’s</a:t>
            </a:r>
            <a:r>
              <a:rPr lang="en-US" sz="1800" dirty="0" smtClean="0"/>
              <a:t>, 28 February 2014.</a:t>
            </a:r>
          </a:p>
          <a:p>
            <a:pPr indent="0">
              <a:spcBef>
                <a:spcPts val="0"/>
              </a:spcBef>
              <a:buNone/>
            </a:pPr>
            <a:endParaRPr lang="en-US" sz="1800" dirty="0" smtClean="0"/>
          </a:p>
          <a:p>
            <a:pPr indent="0">
              <a:spcBef>
                <a:spcPts val="0"/>
              </a:spcBef>
              <a:buNone/>
            </a:pPr>
            <a:r>
              <a:rPr lang="en-CA" sz="2400" dirty="0" smtClean="0"/>
              <a:t>“I guess we’ll wait and see as to whether the government decides to make this a priority in the next period of time when House reconvenes in September. [...] </a:t>
            </a:r>
            <a:r>
              <a:rPr lang="en-CA" sz="2400" b="1" dirty="0" smtClean="0"/>
              <a:t>Everything we’re hearing from Senators, this is not a priority and they’re not likely to deal with it.”</a:t>
            </a:r>
            <a:r>
              <a:rPr lang="en-US" sz="2400" b="1" dirty="0" smtClean="0"/>
              <a:t> </a:t>
            </a:r>
          </a:p>
          <a:p>
            <a:pPr indent="0">
              <a:spcBef>
                <a:spcPts val="0"/>
              </a:spcBef>
              <a:buNone/>
            </a:pPr>
            <a:r>
              <a:rPr lang="en-US" sz="1800" dirty="0" smtClean="0"/>
              <a:t>– Hassan Yussuff, President, CLC, interview with authors (July 2014).</a:t>
            </a:r>
            <a:endParaRPr lang="en-CA" sz="1800" dirty="0" smtClean="0"/>
          </a:p>
          <a:p>
            <a:pPr indent="0">
              <a:spcBef>
                <a:spcPts val="0"/>
              </a:spcBef>
              <a:buNone/>
            </a:pPr>
            <a:endParaRPr lang="en-CA" sz="1800" dirty="0" smtClean="0"/>
          </a:p>
          <a:p>
            <a:pPr>
              <a:buNone/>
            </a:pPr>
            <a:endParaRPr lang="en-US" sz="2400" dirty="0" smtClean="0"/>
          </a:p>
          <a:p>
            <a:pPr>
              <a:buNone/>
            </a:pPr>
            <a:endParaRPr lang="en-US"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38</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The 2011 LabourWatch-Nanos Poll Revisited</a:t>
            </a:r>
            <a:endParaRPr lang="en-CA" sz="3200" dirty="0"/>
          </a:p>
        </p:txBody>
      </p:sp>
      <p:sp>
        <p:nvSpPr>
          <p:cNvPr id="3" name="Content Placeholder 2"/>
          <p:cNvSpPr>
            <a:spLocks noGrp="1"/>
          </p:cNvSpPr>
          <p:nvPr>
            <p:ph idx="1"/>
          </p:nvPr>
        </p:nvSpPr>
        <p:spPr/>
        <p:txBody>
          <a:bodyPr>
            <a:noAutofit/>
          </a:bodyPr>
          <a:lstStyle/>
          <a:p>
            <a:pPr indent="0">
              <a:spcBef>
                <a:spcPts val="0"/>
              </a:spcBef>
              <a:buNone/>
            </a:pPr>
            <a:endParaRPr lang="en-US" sz="2200" dirty="0" smtClean="0"/>
          </a:p>
          <a:p>
            <a:pPr>
              <a:buNone/>
            </a:pPr>
            <a:r>
              <a:rPr lang="en-CA" sz="2400" dirty="0" smtClean="0"/>
              <a:t>    Two problems with this poll:</a:t>
            </a:r>
          </a:p>
          <a:p>
            <a:pPr>
              <a:buNone/>
            </a:pPr>
            <a:endParaRPr lang="en-CA" sz="2400" dirty="0" smtClean="0"/>
          </a:p>
          <a:p>
            <a:r>
              <a:rPr lang="en-CA" sz="2400" dirty="0" smtClean="0"/>
              <a:t>Priming effect and social desirability </a:t>
            </a:r>
          </a:p>
          <a:p>
            <a:r>
              <a:rPr lang="en-CA" sz="2400" dirty="0" smtClean="0"/>
              <a:t>Suppressing results </a:t>
            </a:r>
          </a:p>
          <a:p>
            <a:pPr>
              <a:buNone/>
            </a:pPr>
            <a:endParaRPr lang="en-CA" sz="2400" dirty="0" smtClean="0"/>
          </a:p>
          <a:p>
            <a:pPr>
              <a:buNone/>
            </a:pPr>
            <a:endParaRPr lang="en-US"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39</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Overview of Presentation</a:t>
            </a:r>
            <a:endParaRPr lang="en-CA" sz="3200" dirty="0"/>
          </a:p>
        </p:txBody>
      </p:sp>
      <p:sp>
        <p:nvSpPr>
          <p:cNvPr id="3" name="Content Placeholder 2"/>
          <p:cNvSpPr>
            <a:spLocks noGrp="1"/>
          </p:cNvSpPr>
          <p:nvPr>
            <p:ph idx="1"/>
          </p:nvPr>
        </p:nvSpPr>
        <p:spPr>
          <a:xfrm>
            <a:off x="421574" y="1338943"/>
            <a:ext cx="8229600" cy="4525963"/>
          </a:xfrm>
        </p:spPr>
        <p:txBody>
          <a:bodyPr>
            <a:noAutofit/>
          </a:bodyPr>
          <a:lstStyle/>
          <a:p>
            <a:pPr marL="857250" indent="-514350">
              <a:lnSpc>
                <a:spcPct val="120000"/>
              </a:lnSpc>
              <a:spcBef>
                <a:spcPts val="0"/>
              </a:spcBef>
              <a:buAutoNum type="arabicPeriod"/>
            </a:pPr>
            <a:r>
              <a:rPr lang="en-CA" sz="2400" dirty="0" smtClean="0"/>
              <a:t>The letter of C-377</a:t>
            </a:r>
          </a:p>
          <a:p>
            <a:pPr marL="857250" indent="-514350">
              <a:lnSpc>
                <a:spcPct val="120000"/>
              </a:lnSpc>
              <a:spcBef>
                <a:spcPts val="0"/>
              </a:spcBef>
              <a:buAutoNum type="arabicPeriod"/>
            </a:pPr>
            <a:r>
              <a:rPr lang="en-CA" sz="2400" dirty="0" smtClean="0"/>
              <a:t>The US Model</a:t>
            </a:r>
          </a:p>
          <a:p>
            <a:pPr marL="857250" indent="-514350">
              <a:lnSpc>
                <a:spcPct val="120000"/>
              </a:lnSpc>
              <a:spcBef>
                <a:spcPts val="0"/>
              </a:spcBef>
              <a:buAutoNum type="arabicPeriod"/>
            </a:pPr>
            <a:r>
              <a:rPr lang="en-CA" sz="2400" dirty="0" smtClean="0"/>
              <a:t>Laying the ground work for C-377: Generating public support through polling</a:t>
            </a:r>
          </a:p>
          <a:p>
            <a:pPr marL="857250" indent="-514350">
              <a:lnSpc>
                <a:spcPct val="120000"/>
              </a:lnSpc>
              <a:spcBef>
                <a:spcPts val="0"/>
              </a:spcBef>
              <a:buAutoNum type="arabicPeriod"/>
            </a:pPr>
            <a:r>
              <a:rPr lang="en-CA" sz="2400" dirty="0" smtClean="0"/>
              <a:t>A long legislative journey begins </a:t>
            </a:r>
          </a:p>
          <a:p>
            <a:pPr marL="857250" indent="-514350">
              <a:lnSpc>
                <a:spcPct val="120000"/>
              </a:lnSpc>
              <a:spcBef>
                <a:spcPts val="0"/>
              </a:spcBef>
              <a:buAutoNum type="arabicPeriod"/>
            </a:pPr>
            <a:r>
              <a:rPr lang="en-CA" sz="2400" dirty="0" smtClean="0"/>
              <a:t>Polling and public policy</a:t>
            </a:r>
          </a:p>
          <a:p>
            <a:pPr marL="857250" indent="-514350">
              <a:lnSpc>
                <a:spcPct val="120000"/>
              </a:lnSpc>
              <a:spcBef>
                <a:spcPts val="0"/>
              </a:spcBef>
              <a:buAutoNum type="arabicPeriod"/>
            </a:pPr>
            <a:r>
              <a:rPr lang="en-CA" sz="2400" dirty="0" smtClean="0"/>
              <a:t>Professionalism and polling</a:t>
            </a:r>
          </a:p>
          <a:p>
            <a:pPr marL="857250" indent="-514350">
              <a:lnSpc>
                <a:spcPct val="120000"/>
              </a:lnSpc>
              <a:spcBef>
                <a:spcPts val="0"/>
              </a:spcBef>
              <a:buAutoNum type="arabicPeriod"/>
            </a:pPr>
            <a:r>
              <a:rPr lang="en-CA" sz="2400" dirty="0" smtClean="0"/>
              <a:t>Senators strike back</a:t>
            </a:r>
          </a:p>
          <a:p>
            <a:pPr marL="857250" indent="-514350">
              <a:lnSpc>
                <a:spcPct val="120000"/>
              </a:lnSpc>
              <a:spcBef>
                <a:spcPts val="0"/>
              </a:spcBef>
              <a:buAutoNum type="arabicPeriod"/>
            </a:pPr>
            <a:r>
              <a:rPr lang="en-CA" sz="2400" dirty="0" smtClean="0"/>
              <a:t>The return of C-377</a:t>
            </a:r>
          </a:p>
          <a:p>
            <a:pPr marL="857250" indent="-514350">
              <a:lnSpc>
                <a:spcPct val="120000"/>
              </a:lnSpc>
              <a:spcBef>
                <a:spcPts val="0"/>
              </a:spcBef>
              <a:buAutoNum type="arabicPeriod"/>
            </a:pPr>
            <a:r>
              <a:rPr lang="en-CA" sz="2400" dirty="0" smtClean="0"/>
              <a:t>Future of anti-unionism</a:t>
            </a:r>
          </a:p>
          <a:p>
            <a:pPr marL="857250" indent="-514350">
              <a:lnSpc>
                <a:spcPct val="120000"/>
              </a:lnSpc>
              <a:spcBef>
                <a:spcPts val="0"/>
              </a:spcBef>
              <a:buAutoNum type="arabicPeriod"/>
            </a:pPr>
            <a:r>
              <a:rPr lang="en-CA" sz="2400" dirty="0" smtClean="0"/>
              <a:t>Improving public opinion polling</a:t>
            </a:r>
          </a:p>
          <a:p>
            <a:pPr marL="457200" indent="-457200">
              <a:buAutoNum type="arabicPeriod"/>
            </a:pPr>
            <a:endParaRPr lang="en-CA" sz="2600" dirty="0"/>
          </a:p>
          <a:p>
            <a:pPr marL="0" indent="0">
              <a:buNone/>
            </a:pPr>
            <a:endParaRPr lang="en-CA" sz="2400" dirty="0" smtClean="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The 2011 LabourWatch-Nanos Poll Revisited</a:t>
            </a:r>
            <a:endParaRPr lang="en-CA" sz="3200" dirty="0"/>
          </a:p>
        </p:txBody>
      </p:sp>
      <p:sp>
        <p:nvSpPr>
          <p:cNvPr id="3" name="Content Placeholder 2"/>
          <p:cNvSpPr>
            <a:spLocks noGrp="1"/>
          </p:cNvSpPr>
          <p:nvPr>
            <p:ph idx="1"/>
          </p:nvPr>
        </p:nvSpPr>
        <p:spPr/>
        <p:txBody>
          <a:bodyPr>
            <a:noAutofit/>
          </a:bodyPr>
          <a:lstStyle/>
          <a:p>
            <a:pPr indent="0">
              <a:spcBef>
                <a:spcPts val="0"/>
              </a:spcBef>
              <a:buNone/>
            </a:pPr>
            <a:endParaRPr lang="en-US" sz="2200" dirty="0" smtClean="0"/>
          </a:p>
          <a:p>
            <a:pPr>
              <a:buNone/>
            </a:pPr>
            <a:r>
              <a:rPr lang="en-CA" sz="2400" dirty="0" smtClean="0"/>
              <a:t>    </a:t>
            </a:r>
          </a:p>
          <a:p>
            <a:pPr>
              <a:buNone/>
            </a:pPr>
            <a:endParaRPr lang="en-US"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40</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pic>
        <p:nvPicPr>
          <p:cNvPr id="6" name="Picture 2"/>
          <p:cNvPicPr>
            <a:picLocks noChangeAspect="1" noChangeArrowheads="1"/>
          </p:cNvPicPr>
          <p:nvPr/>
        </p:nvPicPr>
        <p:blipFill>
          <a:blip r:embed="rId2" cstate="print"/>
          <a:srcRect/>
          <a:stretch>
            <a:fillRect/>
          </a:stretch>
        </p:blipFill>
        <p:spPr bwMode="auto">
          <a:xfrm>
            <a:off x="0" y="1828800"/>
            <a:ext cx="9185922" cy="21787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The 2011 LabourWatch-Nanos Poll Revisited</a:t>
            </a:r>
            <a:endParaRPr lang="en-CA" sz="3200"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r>
              <a:rPr lang="en-CA" sz="2200" dirty="0" smtClean="0"/>
              <a:t>In fact, respondents were also provided with the following information and question (Question 20):</a:t>
            </a:r>
          </a:p>
          <a:p>
            <a:pPr indent="0">
              <a:spcBef>
                <a:spcPts val="0"/>
              </a:spcBef>
              <a:buNone/>
            </a:pPr>
            <a:r>
              <a:rPr lang="en-CA" sz="2100" dirty="0" smtClean="0"/>
              <a:t>“As you may know, public and private sector unions do not pay taxes, the union dues of unionized employees of the private and public sectors are tax deductible and their strike pay is not taxable. In addition, tax payers pay the wages of civil servants and, therefore, fund their union dues. Please tell me whether you COMPLETELY AGREE, SOMEWHAT AGREE, SOMEWHAT DISAGREE OR COMPLETELY DISAGREE with the following statement:</a:t>
            </a:r>
          </a:p>
          <a:p>
            <a:pPr>
              <a:buNone/>
            </a:pPr>
            <a:r>
              <a:rPr lang="en-CA" sz="2100" dirty="0" smtClean="0"/>
              <a:t>      It should be mandatory for unions from both the private and public sectors to publicly disclose detailed financial information on a regular basis.”</a:t>
            </a:r>
          </a:p>
          <a:p>
            <a:pPr lvl="0" indent="0">
              <a:spcBef>
                <a:spcPts val="0"/>
              </a:spcBef>
              <a:buNone/>
            </a:pPr>
            <a:r>
              <a:rPr lang="en-CA" sz="1200" dirty="0" smtClean="0"/>
              <a:t>Source: </a:t>
            </a:r>
            <a:r>
              <a:rPr lang="en-CA" sz="1200" dirty="0" smtClean="0">
                <a:cs typeface="Arial" pitchFamily="34" charset="0"/>
              </a:rPr>
              <a:t>Source: State of the Unions 2011 - LabourWatch – August 2011 (updated version, date not known), p. 36. Available at: http://www.nanosresearch.com/library/polls/2011StateoftheUnions.pdf</a:t>
            </a:r>
          </a:p>
          <a:p>
            <a:pPr indent="0">
              <a:spcBef>
                <a:spcPts val="0"/>
              </a:spcBef>
              <a:buNone/>
            </a:pPr>
            <a:endParaRPr lang="en-US" sz="2200" dirty="0" smtClean="0"/>
          </a:p>
          <a:p>
            <a:pPr>
              <a:buNone/>
            </a:pPr>
            <a:r>
              <a:rPr lang="en-CA" sz="2400" dirty="0" smtClean="0"/>
              <a:t>    </a:t>
            </a:r>
          </a:p>
          <a:p>
            <a:pPr>
              <a:buNone/>
            </a:pPr>
            <a:endParaRPr lang="en-US"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41</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The 2011 LabourWatch-Nanos Poll Revisited</a:t>
            </a:r>
            <a:endParaRPr lang="en-CA" sz="3200"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endParaRPr lang="en-US" sz="2200" dirty="0" smtClean="0"/>
          </a:p>
          <a:p>
            <a:pPr>
              <a:buNone/>
            </a:pPr>
            <a:r>
              <a:rPr lang="en-CA" sz="2400" dirty="0" smtClean="0"/>
              <a:t>    </a:t>
            </a:r>
          </a:p>
          <a:p>
            <a:pPr>
              <a:buNone/>
            </a:pPr>
            <a:r>
              <a:rPr lang="en-CA" sz="2400" dirty="0" smtClean="0"/>
              <a:t>     The information prefacing the statement on the previous slide did not appear in the original Labour Watch-Nanos report that was released on September 5, 2011.  </a:t>
            </a:r>
          </a:p>
          <a:p>
            <a:pPr>
              <a:buNone/>
            </a:pPr>
            <a:endParaRPr lang="en-US"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42</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The 2011 LabourWatch-Nanos Poll Revisited</a:t>
            </a:r>
            <a:endParaRPr lang="en-CA" sz="3200"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r>
              <a:rPr lang="en-CA" sz="2400" dirty="0" smtClean="0"/>
              <a:t> </a:t>
            </a:r>
            <a:r>
              <a:rPr lang="en-CA" sz="2300" dirty="0" smtClean="0"/>
              <a:t>On page 3 of the original report, it is stated that:</a:t>
            </a:r>
          </a:p>
          <a:p>
            <a:pPr indent="0">
              <a:spcBef>
                <a:spcPts val="0"/>
              </a:spcBef>
              <a:buNone/>
            </a:pPr>
            <a:endParaRPr lang="en-CA" sz="2300" dirty="0" smtClean="0"/>
          </a:p>
          <a:p>
            <a:pPr>
              <a:buNone/>
            </a:pPr>
            <a:r>
              <a:rPr lang="en-CA" sz="2400" dirty="0" smtClean="0"/>
              <a:t>      “Canadians were divided on whether the Canadian public or just union Members/unionized employees should have access to unions’ financial information.”</a:t>
            </a:r>
            <a:endParaRPr lang="en-CA" sz="2300" dirty="0" smtClean="0"/>
          </a:p>
          <a:p>
            <a:pPr indent="0">
              <a:spcBef>
                <a:spcPts val="0"/>
              </a:spcBef>
              <a:buNone/>
            </a:pPr>
            <a:endParaRPr lang="en-CA" sz="2300" dirty="0" smtClean="0"/>
          </a:p>
          <a:p>
            <a:pPr indent="0" algn="ctr">
              <a:spcBef>
                <a:spcPts val="0"/>
              </a:spcBef>
              <a:buNone/>
            </a:pPr>
            <a:endParaRPr lang="en-CA" sz="2600" b="1" dirty="0" smtClean="0"/>
          </a:p>
          <a:p>
            <a:pPr indent="0" algn="ctr">
              <a:spcBef>
                <a:spcPts val="0"/>
              </a:spcBef>
              <a:buNone/>
            </a:pPr>
            <a:r>
              <a:rPr lang="en-CA" sz="2400" dirty="0" smtClean="0"/>
              <a:t>Didn’t 83% of respondents support public disclosure?</a:t>
            </a:r>
          </a:p>
          <a:p>
            <a:pPr indent="0" algn="ctr">
              <a:spcBef>
                <a:spcPts val="0"/>
              </a:spcBef>
              <a:buNone/>
            </a:pPr>
            <a:r>
              <a:rPr lang="en-CA" sz="2400" dirty="0" smtClean="0"/>
              <a:t> </a:t>
            </a:r>
          </a:p>
          <a:p>
            <a:pPr indent="0" algn="ctr">
              <a:spcBef>
                <a:spcPts val="0"/>
              </a:spcBef>
              <a:buNone/>
            </a:pPr>
            <a:r>
              <a:rPr lang="en-CA" sz="2400" dirty="0" smtClean="0"/>
              <a:t>What is the basis for the claim about divided opinion?</a:t>
            </a:r>
          </a:p>
          <a:p>
            <a:pPr>
              <a:buNone/>
            </a:pPr>
            <a:endParaRPr lang="en-US"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43</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The 2011 LabourWatch-Nanos Poll Revisited</a:t>
            </a:r>
            <a:endParaRPr lang="en-CA" sz="3200"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r>
              <a:rPr lang="en-CA" sz="2400" dirty="0" smtClean="0"/>
              <a:t>In fact, respondents were provided with the following information and question (Question 18):</a:t>
            </a:r>
          </a:p>
          <a:p>
            <a:pPr indent="0">
              <a:spcBef>
                <a:spcPts val="0"/>
              </a:spcBef>
              <a:buNone/>
            </a:pPr>
            <a:endParaRPr lang="en-CA" sz="2400" dirty="0" smtClean="0"/>
          </a:p>
          <a:p>
            <a:pPr indent="0">
              <a:spcBef>
                <a:spcPts val="0"/>
              </a:spcBef>
              <a:buNone/>
            </a:pPr>
            <a:r>
              <a:rPr lang="en-CA" sz="2400" dirty="0" smtClean="0"/>
              <a:t>“In the United States, detailed disclosure of specific financial information is required by all unions to be made available to anyone who wants it. In Canada, some provinces do not have any requirements for unions to disclose financial information, while others require limited financial information be provided to union members only upon request.”</a:t>
            </a:r>
          </a:p>
          <a:p>
            <a:pPr indent="0">
              <a:spcBef>
                <a:spcPts val="0"/>
              </a:spcBef>
              <a:buNone/>
            </a:pPr>
            <a:endParaRPr lang="en-CA" sz="2400" dirty="0" smtClean="0"/>
          </a:p>
          <a:p>
            <a:pPr indent="0">
              <a:spcBef>
                <a:spcPts val="0"/>
              </a:spcBef>
              <a:buNone/>
            </a:pPr>
            <a:r>
              <a:rPr lang="en-CA" sz="2400" dirty="0" smtClean="0"/>
              <a:t>Continued on the next slide...</a:t>
            </a:r>
          </a:p>
          <a:p>
            <a:pPr lvl="0" indent="0">
              <a:spcBef>
                <a:spcPts val="0"/>
              </a:spcBef>
              <a:buNone/>
            </a:pPr>
            <a:r>
              <a:rPr lang="en-CA" sz="1400" dirty="0" smtClean="0"/>
              <a:t>Source:  </a:t>
            </a:r>
            <a:r>
              <a:rPr lang="en-CA" sz="1400" dirty="0" smtClean="0">
                <a:cs typeface="Arial" pitchFamily="34" charset="0"/>
              </a:rPr>
              <a:t>State of the Unions 2011 - LabourWatch – August 2011 (updated version, October 29, 2011), p. 30. Available at: http://www.nanosresearch.com/library/polls/2011StateoftheUnions.pdf</a:t>
            </a:r>
          </a:p>
          <a:p>
            <a:pPr>
              <a:buNone/>
            </a:pPr>
            <a:endParaRPr lang="en-CA" sz="2400" dirty="0" smtClean="0"/>
          </a:p>
          <a:p>
            <a:pPr>
              <a:buNone/>
            </a:pPr>
            <a:r>
              <a:rPr lang="en-CA" sz="2400" b="1" dirty="0" smtClean="0"/>
              <a:t>     </a:t>
            </a:r>
            <a:endParaRPr lang="en-US"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44</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The 2011 LabourWatch-Nanos Poll Revisited</a:t>
            </a:r>
            <a:endParaRPr lang="en-CA" sz="3200"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r>
              <a:rPr lang="en-CA" sz="2400" dirty="0" smtClean="0"/>
              <a:t>In your opinion, who should have access to the financial</a:t>
            </a:r>
          </a:p>
          <a:p>
            <a:pPr indent="0">
              <a:spcBef>
                <a:spcPts val="0"/>
              </a:spcBef>
              <a:buNone/>
            </a:pPr>
            <a:r>
              <a:rPr lang="en-CA" sz="2400" dirty="0" smtClean="0"/>
              <a:t>information of unions operating in Canada? </a:t>
            </a:r>
          </a:p>
          <a:p>
            <a:r>
              <a:rPr lang="en-CA" sz="2400" dirty="0" smtClean="0"/>
              <a:t>Unionized employees ................................... 1</a:t>
            </a:r>
          </a:p>
          <a:p>
            <a:r>
              <a:rPr lang="en-CA" sz="2400" dirty="0" smtClean="0"/>
              <a:t>Actual union members only ......................... 2</a:t>
            </a:r>
          </a:p>
          <a:p>
            <a:r>
              <a:rPr lang="en-CA" sz="2400" dirty="0" smtClean="0"/>
              <a:t>The Canadian public (i.e. everyone) ............. 3</a:t>
            </a:r>
          </a:p>
          <a:p>
            <a:r>
              <a:rPr lang="en-CA" sz="2400" dirty="0" smtClean="0"/>
              <a:t>No one .......................................................... 4</a:t>
            </a:r>
          </a:p>
          <a:p>
            <a:pPr indent="0">
              <a:spcBef>
                <a:spcPts val="0"/>
              </a:spcBef>
              <a:buNone/>
            </a:pPr>
            <a:endParaRPr lang="en-CA" sz="2300" dirty="0" smtClean="0"/>
          </a:p>
          <a:p>
            <a:pPr indent="0" algn="ctr">
              <a:spcBef>
                <a:spcPts val="0"/>
              </a:spcBef>
              <a:buNone/>
            </a:pPr>
            <a:r>
              <a:rPr lang="en-CA" sz="2600" b="1" dirty="0" smtClean="0"/>
              <a:t>The information on the previous slide, </a:t>
            </a:r>
          </a:p>
          <a:p>
            <a:pPr indent="0" algn="ctr">
              <a:spcBef>
                <a:spcPts val="0"/>
              </a:spcBef>
              <a:buNone/>
            </a:pPr>
            <a:r>
              <a:rPr lang="en-CA" sz="2600" b="1" dirty="0" smtClean="0"/>
              <a:t>the above question and related results did not appear in the original LabourWatch-Nanos report.  </a:t>
            </a:r>
          </a:p>
          <a:p>
            <a:pPr>
              <a:buNone/>
            </a:pPr>
            <a:endParaRPr lang="en-CA" sz="2400" dirty="0" smtClean="0"/>
          </a:p>
          <a:p>
            <a:pPr>
              <a:buNone/>
            </a:pPr>
            <a:r>
              <a:rPr lang="en-CA" sz="2400" b="1" dirty="0" smtClean="0"/>
              <a:t>     </a:t>
            </a:r>
            <a:endParaRPr lang="en-US"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45</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The 2011 LabourWatch-Nanos Poll Revisited</a:t>
            </a:r>
            <a:endParaRPr lang="en-CA" sz="3200"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endParaRPr lang="en-US" sz="2200" dirty="0" smtClean="0"/>
          </a:p>
          <a:p>
            <a:pPr indent="0">
              <a:spcBef>
                <a:spcPts val="0"/>
              </a:spcBef>
              <a:buNone/>
            </a:pPr>
            <a:r>
              <a:rPr lang="en-CA" sz="2400" dirty="0" smtClean="0"/>
              <a:t>In late-October 2011, Nik Nanos added an appendix to the original report that explains why the responses to the previous question were suppressed.</a:t>
            </a:r>
          </a:p>
          <a:p>
            <a:pPr indent="0">
              <a:spcBef>
                <a:spcPts val="0"/>
              </a:spcBef>
              <a:buNone/>
            </a:pPr>
            <a:endParaRPr lang="en-CA" sz="2400" dirty="0" smtClean="0"/>
          </a:p>
          <a:p>
            <a:pPr indent="0">
              <a:spcBef>
                <a:spcPts val="0"/>
              </a:spcBef>
              <a:buNone/>
            </a:pPr>
            <a:r>
              <a:rPr lang="en-CA" sz="2400" dirty="0" smtClean="0"/>
              <a:t>The following reasons were provided:</a:t>
            </a:r>
          </a:p>
          <a:p>
            <a:pPr indent="0">
              <a:spcBef>
                <a:spcPts val="0"/>
              </a:spcBef>
              <a:buNone/>
            </a:pPr>
            <a:endParaRPr lang="en-CA" sz="2400" dirty="0" smtClean="0"/>
          </a:p>
          <a:p>
            <a:pPr indent="0">
              <a:spcBef>
                <a:spcPts val="0"/>
              </a:spcBef>
              <a:buFontTx/>
              <a:buChar char="-"/>
            </a:pPr>
            <a:r>
              <a:rPr lang="en-CA" sz="2400" dirty="0" smtClean="0"/>
              <a:t> Response categories were not mutually exclusive (e.g., no all of the above choice)</a:t>
            </a:r>
          </a:p>
          <a:p>
            <a:pPr indent="0">
              <a:spcBef>
                <a:spcPts val="0"/>
              </a:spcBef>
              <a:buFontTx/>
              <a:buChar char="-"/>
            </a:pPr>
            <a:r>
              <a:rPr lang="en-CA" sz="2400" dirty="0" smtClean="0"/>
              <a:t>  Vagueness of the term “access”</a:t>
            </a:r>
          </a:p>
          <a:p>
            <a:pPr>
              <a:buNone/>
            </a:pPr>
            <a:r>
              <a:rPr lang="en-CA" sz="2400" b="1" dirty="0" smtClean="0"/>
              <a:t>     </a:t>
            </a:r>
            <a:endParaRPr lang="en-US"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46</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The 2011 LabourWatch-Nanos Poll Revisited</a:t>
            </a:r>
            <a:endParaRPr lang="en-CA" sz="3200"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endParaRPr lang="en-US" sz="2200" dirty="0" smtClean="0"/>
          </a:p>
          <a:p>
            <a:pPr>
              <a:buNone/>
            </a:pPr>
            <a:r>
              <a:rPr lang="en-CA" sz="2400" dirty="0" smtClean="0"/>
              <a:t>    </a:t>
            </a:r>
            <a:r>
              <a:rPr lang="en-CA" sz="2400" b="1" dirty="0" smtClean="0"/>
              <a:t> </a:t>
            </a:r>
            <a:r>
              <a:rPr lang="en-CA" sz="2400" dirty="0" smtClean="0"/>
              <a:t>The two questions are “horrendously biased.” “This is not the kind of polling that people in our discipline should be doing. Clearly it’s being done by an advocacy group that’s got a particular perspective on the world and an axe to grind, and they’re using the poll not to illuminate their understanding of public opinion but as a PR [public relations] tool.”</a:t>
            </a:r>
          </a:p>
          <a:p>
            <a:pPr>
              <a:buNone/>
            </a:pPr>
            <a:r>
              <a:rPr lang="en-CA" sz="2400" dirty="0" smtClean="0"/>
              <a:t>     - </a:t>
            </a:r>
            <a:r>
              <a:rPr lang="en-CA" sz="1800" dirty="0" smtClean="0"/>
              <a:t>Allan Gregg cited in </a:t>
            </a:r>
            <a:r>
              <a:rPr lang="en-US" sz="1800" dirty="0" smtClean="0"/>
              <a:t>Peter O’Neil, “Poll cited by Tory MP in union disclosure fight under review by polling standards groups” The Vancouver Sun. 5 July 2013.</a:t>
            </a:r>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47</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The 2011 LabourWatch-Nanos Poll Revisited</a:t>
            </a:r>
            <a:endParaRPr lang="en-CA" sz="3200"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endParaRPr lang="en-US" sz="2200" dirty="0" smtClean="0"/>
          </a:p>
          <a:p>
            <a:pPr>
              <a:buNone/>
            </a:pPr>
            <a:r>
              <a:rPr lang="en-CA" sz="2400" dirty="0" smtClean="0"/>
              <a:t>    </a:t>
            </a:r>
            <a:r>
              <a:rPr lang="en-CA" sz="2400" b="1" dirty="0" smtClean="0"/>
              <a:t> “</a:t>
            </a:r>
            <a:r>
              <a:rPr lang="en-CA" sz="2400" dirty="0" smtClean="0"/>
              <a:t>It turns out that the Nanos poll and the question you used was actually cooked. The unions have pointed out to you that in fact the question in the Nanos poll, the preamble to it, simply would not stand up to any kind of scrutiny. Your 83 per cent is, like many things, smoke and mirrors.”</a:t>
            </a:r>
          </a:p>
          <a:p>
            <a:pPr>
              <a:buNone/>
            </a:pPr>
            <a:r>
              <a:rPr lang="en-CA" sz="2400" dirty="0" smtClean="0"/>
              <a:t>     - </a:t>
            </a:r>
            <a:r>
              <a:rPr lang="en-CA" sz="1800" dirty="0" smtClean="0"/>
              <a:t>Senator Campbell to Russ Hiebert</a:t>
            </a:r>
            <a:r>
              <a:rPr lang="en-US" sz="1800" dirty="0" smtClean="0"/>
              <a:t>, </a:t>
            </a:r>
            <a:r>
              <a:rPr lang="en-US" sz="1800" i="1" dirty="0" smtClean="0"/>
              <a:t>Hansard</a:t>
            </a:r>
            <a:r>
              <a:rPr lang="en-US" sz="1800" dirty="0" smtClean="0"/>
              <a:t>, “Proceedings of the Standing Senate Committee on Banking, Trade and Commerce”, 22 May 2013.</a:t>
            </a:r>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48</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The 2011 LabourWatch-Nanos Poll Revisited</a:t>
            </a:r>
            <a:endParaRPr lang="en-CA" sz="3200"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endParaRPr lang="en-US" sz="2200" dirty="0" smtClean="0"/>
          </a:p>
          <a:p>
            <a:pPr indent="0">
              <a:buNone/>
            </a:pPr>
            <a:endParaRPr lang="en-CA" sz="2400" dirty="0" smtClean="0"/>
          </a:p>
          <a:p>
            <a:pPr indent="0">
              <a:buNone/>
            </a:pPr>
            <a:endParaRPr lang="en-CA" sz="2400" dirty="0" smtClean="0"/>
          </a:p>
          <a:p>
            <a:pPr indent="0">
              <a:buNone/>
            </a:pPr>
            <a:r>
              <a:rPr lang="en-CA" sz="2400" dirty="0" smtClean="0"/>
              <a:t>In August 2012, the Canadian Labour Congress filed a complaint against Nanos Research to the Marketing Research and Intelligence Association (MRIA) </a:t>
            </a:r>
          </a:p>
          <a:p>
            <a:pPr indent="0">
              <a:buNone/>
            </a:pPr>
            <a:r>
              <a:rPr lang="en-CA" sz="2400" b="1" dirty="0" smtClean="0"/>
              <a:t>     </a:t>
            </a:r>
            <a:endParaRPr lang="en-US" sz="2400" dirty="0" smtClean="0"/>
          </a:p>
          <a:p>
            <a:pPr indent="0">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49</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948" y="0"/>
            <a:ext cx="8229600" cy="1143000"/>
          </a:xfrm>
        </p:spPr>
        <p:txBody>
          <a:bodyPr>
            <a:normAutofit/>
          </a:bodyPr>
          <a:lstStyle/>
          <a:p>
            <a:r>
              <a:rPr lang="en-CA" sz="3200" b="1" dirty="0" smtClean="0"/>
              <a:t>                  Private Member’s Bill C-377</a:t>
            </a:r>
            <a:endParaRPr lang="en-CA" sz="3200" b="1"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5</a:t>
            </a:fld>
            <a:endParaRPr lang="en-US" dirty="0"/>
          </a:p>
        </p:txBody>
      </p:sp>
      <p:sp>
        <p:nvSpPr>
          <p:cNvPr id="7" name="Left Arrow 6"/>
          <p:cNvSpPr/>
          <p:nvPr/>
        </p:nvSpPr>
        <p:spPr>
          <a:xfrm>
            <a:off x="3458817" y="1140031"/>
            <a:ext cx="4412973" cy="1770146"/>
          </a:xfrm>
          <a:prstGeom prst="leftArrow">
            <a:avLst/>
          </a:prstGeom>
          <a:solidFill>
            <a:srgbClr val="FFC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smtClean="0">
                <a:solidFill>
                  <a:schemeClr val="tx1"/>
                </a:solidFill>
              </a:rPr>
              <a:t>Balance sheet, income statement</a:t>
            </a:r>
            <a:endParaRPr lang="en-CA" sz="1800" dirty="0"/>
          </a:p>
        </p:txBody>
      </p:sp>
      <p:sp>
        <p:nvSpPr>
          <p:cNvPr id="11" name="Left Arrow 10"/>
          <p:cNvSpPr/>
          <p:nvPr/>
        </p:nvSpPr>
        <p:spPr>
          <a:xfrm>
            <a:off x="3421728" y="3056795"/>
            <a:ext cx="4489819" cy="1856285"/>
          </a:xfrm>
          <a:prstGeom prst="leftArrow">
            <a:avLst/>
          </a:prstGeom>
          <a:solidFill>
            <a:srgbClr val="FFC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smtClean="0">
                <a:solidFill>
                  <a:schemeClr val="tx1"/>
                </a:solidFill>
              </a:rPr>
              <a:t>Identify all transactions over $5,000 with name of payer &amp; payee, address, and description of transaction</a:t>
            </a:r>
            <a:endParaRPr lang="en-CA" sz="1800" dirty="0"/>
          </a:p>
        </p:txBody>
      </p:sp>
      <p:sp>
        <p:nvSpPr>
          <p:cNvPr id="12" name="Left Arrow 11"/>
          <p:cNvSpPr/>
          <p:nvPr/>
        </p:nvSpPr>
        <p:spPr>
          <a:xfrm>
            <a:off x="3415102" y="5001715"/>
            <a:ext cx="4489819" cy="1856285"/>
          </a:xfrm>
          <a:prstGeom prst="leftArrow">
            <a:avLst/>
          </a:prstGeom>
          <a:solidFill>
            <a:srgbClr val="FFC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smtClean="0">
                <a:solidFill>
                  <a:schemeClr val="tx1"/>
                </a:solidFill>
              </a:rPr>
              <a:t>Statements of loans, assets, and investments</a:t>
            </a:r>
            <a:endParaRPr lang="en-CA" sz="1800" dirty="0"/>
          </a:p>
        </p:txBody>
      </p:sp>
      <p:pic>
        <p:nvPicPr>
          <p:cNvPr id="2" name="Picture 2"/>
          <p:cNvPicPr>
            <a:picLocks noGrp="1" noChangeAspect="1" noChangeArrowheads="1"/>
          </p:cNvPicPr>
          <p:nvPr>
            <p:ph idx="1"/>
          </p:nvPr>
        </p:nvPicPr>
        <p:blipFill>
          <a:blip r:embed="rId2" cstate="print"/>
          <a:srcRect/>
          <a:stretch>
            <a:fillRect/>
          </a:stretch>
        </p:blipFill>
        <p:spPr bwMode="auto">
          <a:xfrm>
            <a:off x="336805" y="175162"/>
            <a:ext cx="2328348" cy="5121234"/>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534391" y="5301678"/>
            <a:ext cx="2030680" cy="1556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Marketing Research and Intelligence Association</a:t>
            </a:r>
            <a:endParaRPr lang="en-CA" sz="3200" dirty="0"/>
          </a:p>
        </p:txBody>
      </p:sp>
      <p:sp>
        <p:nvSpPr>
          <p:cNvPr id="3" name="Content Placeholder 2"/>
          <p:cNvSpPr>
            <a:spLocks noGrp="1"/>
          </p:cNvSpPr>
          <p:nvPr>
            <p:ph idx="1"/>
          </p:nvPr>
        </p:nvSpPr>
        <p:spPr>
          <a:xfrm>
            <a:off x="457200" y="1341912"/>
            <a:ext cx="8229600" cy="4784251"/>
          </a:xfrm>
        </p:spPr>
        <p:txBody>
          <a:bodyPr>
            <a:noAutofit/>
          </a:bodyPr>
          <a:lstStyle/>
          <a:p>
            <a:pPr indent="0">
              <a:buFontTx/>
              <a:buChar char="-"/>
            </a:pPr>
            <a:r>
              <a:rPr lang="en-CA" sz="2400" dirty="0" smtClean="0"/>
              <a:t> MRIA is composed of over 1,800 members working in the fields of market intelligence, survey research, data mining, and knowledge management. </a:t>
            </a:r>
          </a:p>
          <a:p>
            <a:pPr indent="0">
              <a:buFontTx/>
              <a:buChar char="-"/>
            </a:pPr>
            <a:r>
              <a:rPr lang="en-CA" sz="2400" dirty="0" smtClean="0"/>
              <a:t> Formed in 2004, the MRIA is responsible for regulating and promoting the professional and business interests of its membership. </a:t>
            </a:r>
          </a:p>
          <a:p>
            <a:pPr indent="0">
              <a:buFontTx/>
              <a:buChar char="-"/>
            </a:pPr>
            <a:r>
              <a:rPr lang="en-CA" sz="2400" dirty="0" smtClean="0"/>
              <a:t> Nik Nanos was party to the Association’s founding, served as the organization’s president between 2006 and 2007, and was elected MRIA Fellow in 2010.</a:t>
            </a:r>
            <a:r>
              <a:rPr lang="en-CA" sz="2400" b="1" dirty="0" smtClean="0"/>
              <a:t>    </a:t>
            </a:r>
            <a:endParaRPr lang="en-US" sz="2400" dirty="0" smtClean="0"/>
          </a:p>
          <a:p>
            <a:pPr indent="0">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50</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pic>
        <p:nvPicPr>
          <p:cNvPr id="6" name="Picture 5" descr="MRIA.jpg"/>
          <p:cNvPicPr>
            <a:picLocks noChangeAspect="1"/>
          </p:cNvPicPr>
          <p:nvPr/>
        </p:nvPicPr>
        <p:blipFill>
          <a:blip r:embed="rId2" cstate="print"/>
          <a:stretch>
            <a:fillRect/>
          </a:stretch>
        </p:blipFill>
        <p:spPr>
          <a:xfrm>
            <a:off x="4707686" y="4583875"/>
            <a:ext cx="4270493" cy="1223053"/>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MRIA Code of Conduct and Good Practice</a:t>
            </a:r>
            <a:endParaRPr lang="en-CA" sz="3200"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r>
              <a:rPr lang="en-CA" sz="2400" dirty="0" smtClean="0"/>
              <a:t>- Members commit to ensure “that research is conducted appropriately at all times, matching the appropriate tools to objectives and avoiding research which is inadequate, misleading or inaccurate.”</a:t>
            </a:r>
          </a:p>
          <a:p>
            <a:pPr indent="0">
              <a:spcBef>
                <a:spcPts val="0"/>
              </a:spcBef>
              <a:buNone/>
            </a:pPr>
            <a:r>
              <a:rPr lang="en-CA" sz="2400" dirty="0" smtClean="0"/>
              <a:t> - Researchers “must not knowingly allow the dissemination of conclusions from a marketing research project which are not adequately supported by the data.” “Members must not provide, or allow without protest interpretations of the research that are inconsistent with the data.”   </a:t>
            </a:r>
          </a:p>
          <a:p>
            <a:pPr indent="0">
              <a:spcBef>
                <a:spcPts val="0"/>
              </a:spcBef>
              <a:buNone/>
            </a:pPr>
            <a:r>
              <a:rPr lang="en-CA" sz="2400" dirty="0" smtClean="0"/>
              <a:t> </a:t>
            </a:r>
            <a:r>
              <a:rPr lang="en-US" sz="1400" dirty="0" smtClean="0"/>
              <a:t>MRIA, </a:t>
            </a:r>
            <a:r>
              <a:rPr lang="en-US" sz="1400" i="1" dirty="0" smtClean="0"/>
              <a:t>Code of conduct and good practice for members of the Marketing Research and Intelligence Association</a:t>
            </a:r>
            <a:r>
              <a:rPr lang="en-US" sz="1400" dirty="0" smtClean="0"/>
              <a:t> (MRIA 2007), </a:t>
            </a:r>
            <a:r>
              <a:rPr lang="en-US" sz="1400" u="sng" dirty="0" smtClean="0">
                <a:hlinkClick r:id="rId2"/>
              </a:rPr>
              <a:t>http://mria-arim.ca/about-mria/standards/code-of-conduct-for-members</a:t>
            </a:r>
            <a:r>
              <a:rPr lang="en-US" sz="1400" u="sng" dirty="0" smtClean="0"/>
              <a:t>. </a:t>
            </a:r>
            <a:endParaRPr lang="en-CA" sz="1400" dirty="0" smtClean="0"/>
          </a:p>
          <a:p>
            <a:pPr indent="0">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51</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The MRIA’s Decision in the CLC-Nanos Case</a:t>
            </a:r>
            <a:endParaRPr lang="en-CA" sz="3200"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r>
              <a:rPr lang="en-CA" sz="2200" dirty="0" smtClean="0"/>
              <a:t>“I am advised by the Complaint Panel that it found no evidence of a violation of the Code by the Respondent [Nanos Research], nor evidence of any act or omission by the Respondent that has brought discredit to the industry/profession.” […] “</a:t>
            </a:r>
            <a:r>
              <a:rPr lang="en-CA" sz="2200" b="1" dirty="0" smtClean="0"/>
              <a:t>The Complaint Panel found that the reporting of the two questions in issue, specifically the omission of question 18 from the report and the reporting of question 20 without the preamble, allowed potentially biased information to be reported by LabourWatch. </a:t>
            </a:r>
            <a:r>
              <a:rPr lang="en-CA" sz="2200" dirty="0" smtClean="0"/>
              <a:t>However, despite the lack of clarity in reporting observed, the Complaint Panel concluded the Code had not been violated.”</a:t>
            </a:r>
          </a:p>
          <a:p>
            <a:pPr indent="0">
              <a:spcBef>
                <a:spcPts val="0"/>
              </a:spcBef>
              <a:buNone/>
            </a:pPr>
            <a:endParaRPr lang="en-CA" sz="1800" dirty="0" smtClean="0"/>
          </a:p>
          <a:p>
            <a:pPr indent="0">
              <a:spcBef>
                <a:spcPts val="0"/>
              </a:spcBef>
              <a:buNone/>
            </a:pPr>
            <a:r>
              <a:rPr lang="en-CA" sz="1800" dirty="0" smtClean="0"/>
              <a:t>- </a:t>
            </a:r>
            <a:r>
              <a:rPr lang="en-US" sz="1800" dirty="0" smtClean="0"/>
              <a:t>Ruth Corbin, “RE: Complaint of professional misconduct regarding Nanos Research’s conduct and reporting of LabourWatch Poll”, 30 September 2013.</a:t>
            </a:r>
            <a:endParaRPr lang="en-CA" sz="1800" dirty="0" smtClean="0"/>
          </a:p>
          <a:p>
            <a:pPr indent="0">
              <a:spcBef>
                <a:spcPts val="0"/>
              </a:spcBef>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52</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A Different Story Inside the </a:t>
            </a:r>
            <a:br>
              <a:rPr lang="en-CA" sz="3200" b="1" dirty="0" smtClean="0"/>
            </a:br>
            <a:r>
              <a:rPr lang="en-CA" sz="3200" b="1" dirty="0" smtClean="0"/>
              <a:t>MRIA Complaint Process</a:t>
            </a:r>
            <a:endParaRPr lang="en-CA" sz="3200" b="1"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r>
              <a:rPr lang="en-CA" sz="2400" dirty="0" smtClean="0"/>
              <a:t>The MRIA Complaint Panel recommended:</a:t>
            </a:r>
          </a:p>
          <a:p>
            <a:pPr indent="0">
              <a:spcBef>
                <a:spcPts val="0"/>
              </a:spcBef>
              <a:buNone/>
            </a:pPr>
            <a:endParaRPr lang="en-CA" sz="2400" dirty="0" smtClean="0"/>
          </a:p>
          <a:p>
            <a:pPr indent="0">
              <a:spcBef>
                <a:spcPts val="0"/>
              </a:spcBef>
              <a:buNone/>
            </a:pPr>
            <a:r>
              <a:rPr lang="en-CA" sz="2400" dirty="0" smtClean="0"/>
              <a:t>1. Nanos should inform the LabourWatch, and copy the CLC and MRIA, that the question 20 must only be reported within the complete context of the question including the preamble.</a:t>
            </a:r>
          </a:p>
          <a:p>
            <a:pPr marL="800100" indent="0">
              <a:buNone/>
            </a:pPr>
            <a:r>
              <a:rPr lang="en-CA" sz="2400" dirty="0" smtClean="0"/>
              <a:t>  </a:t>
            </a:r>
          </a:p>
          <a:p>
            <a:pPr indent="0">
              <a:buNone/>
            </a:pPr>
            <a:r>
              <a:rPr lang="en-CA" sz="2400" dirty="0" smtClean="0"/>
              <a:t>2. The complete preamble for question 20 must be used whenever Nanos refers to the question or the 83% figure and Nanos should acknowledge to the CLC in writing the importance of including the preamble when talking about the results. </a:t>
            </a:r>
          </a:p>
          <a:p>
            <a:pPr indent="0">
              <a:spcBef>
                <a:spcPts val="0"/>
              </a:spcBef>
              <a:buNone/>
            </a:pPr>
            <a:endParaRPr lang="en-CA" sz="2200" dirty="0" smtClean="0"/>
          </a:p>
          <a:p>
            <a:pPr indent="0">
              <a:spcBef>
                <a:spcPts val="0"/>
              </a:spcBef>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53</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A Different Story Inside the </a:t>
            </a:r>
            <a:br>
              <a:rPr lang="en-CA" sz="3200" b="1" dirty="0" smtClean="0"/>
            </a:br>
            <a:r>
              <a:rPr lang="en-CA" sz="3200" b="1" dirty="0" smtClean="0"/>
              <a:t>MRIA Complaint Process</a:t>
            </a:r>
            <a:endParaRPr lang="en-CA" sz="3200" b="1"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endParaRPr lang="en-CA" sz="1800" dirty="0" smtClean="0"/>
          </a:p>
          <a:p>
            <a:pPr indent="0">
              <a:spcBef>
                <a:spcPts val="0"/>
              </a:spcBef>
              <a:buNone/>
            </a:pPr>
            <a:endParaRPr lang="en-CA" sz="2200" dirty="0" smtClean="0"/>
          </a:p>
          <a:p>
            <a:pPr indent="0">
              <a:spcBef>
                <a:spcPts val="0"/>
              </a:spcBef>
              <a:buNone/>
            </a:pPr>
            <a:r>
              <a:rPr lang="en-CA" sz="2400" dirty="0" smtClean="0"/>
              <a:t>3. Nanos should also inform LabourWatch that the full questionnaire, including the omitted question, needs to replace the questionnaire that was on the LabourWatch website. </a:t>
            </a:r>
            <a:r>
              <a:rPr lang="en-CA" sz="2400" dirty="0" smtClean="0"/>
              <a:t> (see slide 56)</a:t>
            </a:r>
            <a:endParaRPr lang="en-CA" sz="2400" dirty="0" smtClean="0"/>
          </a:p>
          <a:p>
            <a:pPr indent="0">
              <a:spcBef>
                <a:spcPts val="0"/>
              </a:spcBef>
              <a:buNone/>
            </a:pPr>
            <a:r>
              <a:rPr lang="en-CA" sz="2400" dirty="0" smtClean="0"/>
              <a:t> </a:t>
            </a:r>
          </a:p>
          <a:p>
            <a:pPr indent="0">
              <a:spcBef>
                <a:spcPts val="0"/>
              </a:spcBef>
              <a:buNone/>
            </a:pPr>
            <a:r>
              <a:rPr lang="en-CA" sz="2400" dirty="0" smtClean="0"/>
              <a:t>4. Nanos should also seek permission from LabourWatch to release the results of question 18. These results should be communicated to the CLC by letter (with a copy to MRIA).</a:t>
            </a:r>
          </a:p>
          <a:p>
            <a:pPr indent="0">
              <a:spcBef>
                <a:spcPts val="0"/>
              </a:spcBef>
              <a:buNone/>
            </a:pPr>
            <a:endParaRPr lang="en-CA" sz="2200" dirty="0" smtClean="0"/>
          </a:p>
          <a:p>
            <a:pPr indent="0">
              <a:spcBef>
                <a:spcPts val="0"/>
              </a:spcBef>
              <a:buNone/>
            </a:pPr>
            <a:r>
              <a:rPr lang="en-CA" sz="1800" dirty="0" smtClean="0"/>
              <a:t>- Information provided to the authors by an anonymous source.</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54</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A Different Story Inside the </a:t>
            </a:r>
            <a:br>
              <a:rPr lang="en-CA" sz="3200" b="1" dirty="0" smtClean="0"/>
            </a:br>
            <a:r>
              <a:rPr lang="en-CA" sz="3200" b="1" dirty="0" smtClean="0"/>
              <a:t>MRIA Complaint Process</a:t>
            </a:r>
            <a:endParaRPr lang="en-CA" sz="3200" b="1" dirty="0"/>
          </a:p>
        </p:txBody>
      </p:sp>
      <p:sp>
        <p:nvSpPr>
          <p:cNvPr id="3" name="Content Placeholder 2"/>
          <p:cNvSpPr>
            <a:spLocks noGrp="1"/>
          </p:cNvSpPr>
          <p:nvPr>
            <p:ph idx="1"/>
          </p:nvPr>
        </p:nvSpPr>
        <p:spPr>
          <a:xfrm>
            <a:off x="457200" y="1341912"/>
            <a:ext cx="8229600" cy="4784251"/>
          </a:xfrm>
        </p:spPr>
        <p:txBody>
          <a:bodyPr>
            <a:noAutofit/>
          </a:bodyPr>
          <a:lstStyle/>
          <a:p>
            <a:pPr indent="0">
              <a:spcBef>
                <a:spcPts val="0"/>
              </a:spcBef>
              <a:buNone/>
            </a:pPr>
            <a:endParaRPr lang="en-CA" sz="1800" dirty="0" smtClean="0"/>
          </a:p>
          <a:p>
            <a:pPr indent="0">
              <a:spcBef>
                <a:spcPts val="0"/>
              </a:spcBef>
              <a:buFontTx/>
              <a:buChar char="-"/>
            </a:pPr>
            <a:r>
              <a:rPr lang="en-CA" sz="2400" dirty="0" smtClean="0"/>
              <a:t> LabourWatch requests standing in the complaint process after the July 2013 story in the Vancouver Sun. </a:t>
            </a:r>
          </a:p>
          <a:p>
            <a:pPr indent="0">
              <a:spcBef>
                <a:spcPts val="0"/>
              </a:spcBef>
              <a:buNone/>
            </a:pPr>
            <a:endParaRPr lang="en-CA" sz="2400" dirty="0" smtClean="0"/>
          </a:p>
          <a:p>
            <a:pPr indent="0">
              <a:spcBef>
                <a:spcPts val="0"/>
              </a:spcBef>
              <a:buFontTx/>
              <a:buChar char="-"/>
            </a:pPr>
            <a:r>
              <a:rPr lang="en-CA" sz="2400" dirty="0" smtClean="0"/>
              <a:t> MRIA complaint process is like a “kangaroo court” (Georgetti). </a:t>
            </a:r>
          </a:p>
          <a:p>
            <a:pPr indent="0">
              <a:spcBef>
                <a:spcPts val="0"/>
              </a:spcBef>
              <a:buNone/>
            </a:pPr>
            <a:endParaRPr lang="en-CA" sz="2400" dirty="0" smtClean="0"/>
          </a:p>
          <a:p>
            <a:pPr indent="0">
              <a:spcBef>
                <a:spcPts val="0"/>
              </a:spcBef>
              <a:buFontTx/>
              <a:buChar char="-"/>
            </a:pPr>
            <a:r>
              <a:rPr lang="en-CA" sz="2400" dirty="0" smtClean="0"/>
              <a:t> LabourWatch refuses to comply with the MRIA Complaint Panel’s recommendations (communicated via Nanos Research).</a:t>
            </a:r>
          </a:p>
          <a:p>
            <a:pPr indent="0">
              <a:spcBef>
                <a:spcPts val="0"/>
              </a:spcBef>
              <a:buNone/>
            </a:pPr>
            <a:endParaRPr lang="en-CA" sz="2400" dirty="0" smtClean="0"/>
          </a:p>
          <a:p>
            <a:pPr indent="0">
              <a:spcBef>
                <a:spcPts val="0"/>
              </a:spcBef>
              <a:buFontTx/>
              <a:buChar char="-"/>
            </a:pPr>
            <a:endParaRPr lang="en-CA" sz="2400" dirty="0" smtClean="0"/>
          </a:p>
          <a:p>
            <a:pPr indent="0">
              <a:spcBef>
                <a:spcPts val="0"/>
              </a:spcBef>
              <a:buNone/>
            </a:pPr>
            <a:endParaRPr lang="en-CA" sz="2400" dirty="0" smtClean="0"/>
          </a:p>
          <a:p>
            <a:pPr indent="0">
              <a:spcBef>
                <a:spcPts val="0"/>
              </a:spcBef>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55</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76" y="0"/>
            <a:ext cx="8229600" cy="1143000"/>
          </a:xfrm>
        </p:spPr>
        <p:txBody>
          <a:bodyPr>
            <a:normAutofit fontScale="90000"/>
          </a:bodyPr>
          <a:lstStyle/>
          <a:p>
            <a:pPr algn="l"/>
            <a:r>
              <a:rPr lang="en-CA" sz="3200" b="1" dirty="0" smtClean="0"/>
              <a:t>         LabourWatch Removes Survey Question</a:t>
            </a:r>
            <a:br>
              <a:rPr lang="en-CA" sz="3200" b="1" dirty="0" smtClean="0"/>
            </a:br>
            <a:r>
              <a:rPr lang="en-CA" sz="3200" b="1" u="sng" dirty="0" smtClean="0"/>
              <a:t>Nanos Research Version</a:t>
            </a:r>
            <a:r>
              <a:rPr lang="en-CA" sz="3200" b="1" dirty="0" smtClean="0"/>
              <a:t>          </a:t>
            </a:r>
            <a:r>
              <a:rPr lang="en-CA" sz="3200" b="1" u="sng" dirty="0" smtClean="0"/>
              <a:t>LabourWatch Version</a:t>
            </a:r>
            <a:endParaRPr lang="en-CA" sz="3200" b="1" u="sng"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56</a:t>
            </a:fld>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0" y="1151432"/>
            <a:ext cx="4346369" cy="4691227"/>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4319450" y="1140031"/>
            <a:ext cx="4824550" cy="4678877"/>
          </a:xfrm>
          <a:prstGeom prst="rect">
            <a:avLst/>
          </a:prstGeom>
          <a:noFill/>
          <a:ln w="9525">
            <a:noFill/>
            <a:miter lim="800000"/>
            <a:headEnd/>
            <a:tailEnd/>
          </a:ln>
        </p:spPr>
      </p:pic>
      <p:sp>
        <p:nvSpPr>
          <p:cNvPr id="10" name="Right Arrow 9"/>
          <p:cNvSpPr/>
          <p:nvPr/>
        </p:nvSpPr>
        <p:spPr>
          <a:xfrm>
            <a:off x="3016334" y="3610099"/>
            <a:ext cx="1876300" cy="2333501"/>
          </a:xfrm>
          <a:prstGeom prst="rightArrow">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smtClean="0">
                <a:solidFill>
                  <a:schemeClr val="tx1"/>
                </a:solidFill>
              </a:rPr>
              <a:t>LW removes Q18 in NR survey</a:t>
            </a:r>
            <a:endParaRPr lang="en-CA" sz="1800"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13756"/>
            <a:ext cx="8229600" cy="1143000"/>
          </a:xfrm>
        </p:spPr>
        <p:txBody>
          <a:bodyPr>
            <a:normAutofit/>
          </a:bodyPr>
          <a:lstStyle/>
          <a:p>
            <a:r>
              <a:rPr lang="en-CA" sz="3200" b="1" dirty="0" smtClean="0"/>
              <a:t>Is Nanos Research in Compliance with the MRIA Decision?</a:t>
            </a:r>
            <a:endParaRPr lang="en-CA" sz="3200" b="1"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57</a:t>
            </a:fld>
            <a:endParaRPr lang="en-US"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1693261" y="1496291"/>
            <a:ext cx="6499252" cy="3526620"/>
          </a:xfrm>
          <a:prstGeom prst="rect">
            <a:avLst/>
          </a:prstGeom>
          <a:noFill/>
          <a:ln w="9525">
            <a:noFill/>
            <a:miter lim="800000"/>
            <a:headEnd/>
            <a:tailEnd/>
          </a:ln>
        </p:spPr>
      </p:pic>
      <p:sp>
        <p:nvSpPr>
          <p:cNvPr id="11" name="Right Arrow 10"/>
          <p:cNvSpPr/>
          <p:nvPr/>
        </p:nvSpPr>
        <p:spPr>
          <a:xfrm>
            <a:off x="285010" y="2149434"/>
            <a:ext cx="1876300" cy="2885704"/>
          </a:xfrm>
          <a:prstGeom prst="rightArrow">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smtClean="0">
                <a:solidFill>
                  <a:schemeClr val="tx1"/>
                </a:solidFill>
              </a:rPr>
              <a:t>Priming information still does not appear in NR report</a:t>
            </a:r>
            <a:endParaRPr lang="en-CA" sz="1800"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13756"/>
            <a:ext cx="8229600" cy="1143000"/>
          </a:xfrm>
        </p:spPr>
        <p:txBody>
          <a:bodyPr>
            <a:normAutofit/>
          </a:bodyPr>
          <a:lstStyle/>
          <a:p>
            <a:r>
              <a:rPr lang="en-CA" sz="3200" b="1" dirty="0" smtClean="0"/>
              <a:t>A New LabourWatch Poll</a:t>
            </a:r>
            <a:endParaRPr lang="en-CA" sz="3200" b="1"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58</a:t>
            </a:fld>
            <a:endParaRPr lang="en-US" dirty="0"/>
          </a:p>
        </p:txBody>
      </p:sp>
      <p:sp>
        <p:nvSpPr>
          <p:cNvPr id="6" name="Content Placeholder 5"/>
          <p:cNvSpPr>
            <a:spLocks noGrp="1"/>
          </p:cNvSpPr>
          <p:nvPr>
            <p:ph idx="1"/>
          </p:nvPr>
        </p:nvSpPr>
        <p:spPr/>
        <p:txBody>
          <a:bodyPr>
            <a:normAutofit/>
          </a:bodyPr>
          <a:lstStyle/>
          <a:p>
            <a:pPr indent="0">
              <a:spcBef>
                <a:spcPts val="0"/>
              </a:spcBef>
              <a:buNone/>
            </a:pPr>
            <a:r>
              <a:rPr lang="en-CA" sz="2400" dirty="0" smtClean="0"/>
              <a:t>- During the MRIA complaint process LabourWatch sponsors a poll testing the effect of priming.</a:t>
            </a:r>
          </a:p>
          <a:p>
            <a:pPr indent="0">
              <a:spcBef>
                <a:spcPts val="0"/>
              </a:spcBef>
              <a:buNone/>
            </a:pPr>
            <a:endParaRPr lang="en-CA" sz="2400" dirty="0" smtClean="0"/>
          </a:p>
          <a:p>
            <a:pPr indent="0">
              <a:spcBef>
                <a:spcPts val="0"/>
              </a:spcBef>
              <a:buNone/>
            </a:pPr>
            <a:r>
              <a:rPr lang="en-CA" sz="2400" dirty="0" smtClean="0"/>
              <a:t>- Results showed that 83% (without priming) and 85% (with priming) agreed that unions should be required to “publicly disclose detailed financial information on a regular basis.” </a:t>
            </a:r>
          </a:p>
          <a:p>
            <a:pPr indent="0">
              <a:spcBef>
                <a:spcPts val="0"/>
              </a:spcBef>
              <a:buNone/>
            </a:pPr>
            <a:endParaRPr lang="en-CA" sz="2400" dirty="0" smtClean="0"/>
          </a:p>
          <a:p>
            <a:pPr indent="0">
              <a:spcBef>
                <a:spcPts val="0"/>
              </a:spcBef>
              <a:buNone/>
            </a:pPr>
            <a:r>
              <a:rPr lang="en-CA" sz="1800" dirty="0" smtClean="0"/>
              <a:t>- </a:t>
            </a:r>
            <a:r>
              <a:rPr lang="en-US" sz="1800" dirty="0" smtClean="0"/>
              <a:t>LabourWatch-Leger, </a:t>
            </a:r>
            <a:r>
              <a:rPr lang="en-US" sz="1800" i="1" dirty="0" smtClean="0"/>
              <a:t>State of the Unions 2013</a:t>
            </a:r>
            <a:r>
              <a:rPr lang="en-US" sz="1800" dirty="0" smtClean="0"/>
              <a:t>.</a:t>
            </a:r>
            <a:endParaRPr lang="en-CA" sz="1800" dirty="0" smtClean="0"/>
          </a:p>
          <a:p>
            <a:pPr>
              <a:buNone/>
            </a:pPr>
            <a:endParaRPr lang="en-CA" sz="2400" dirty="0" smtClean="0"/>
          </a:p>
          <a:p>
            <a:pPr>
              <a:buNone/>
            </a:pPr>
            <a:r>
              <a:rPr lang="en-CA" sz="2400" dirty="0" smtClean="0"/>
              <a:t>    </a:t>
            </a:r>
            <a:endParaRPr lang="en-CA" sz="1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13756"/>
            <a:ext cx="8229600" cy="1143000"/>
          </a:xfrm>
        </p:spPr>
        <p:txBody>
          <a:bodyPr>
            <a:normAutofit fontScale="90000"/>
          </a:bodyPr>
          <a:lstStyle/>
          <a:p>
            <a:r>
              <a:rPr lang="en-CA" sz="3200" b="1" dirty="0" smtClean="0"/>
              <a:t/>
            </a:r>
            <a:br>
              <a:rPr lang="en-CA" sz="3200" b="1" dirty="0" smtClean="0"/>
            </a:br>
            <a:r>
              <a:rPr lang="en-CA" sz="3600" b="1" dirty="0" smtClean="0"/>
              <a:t>Public Willingness to Endorse Transparency</a:t>
            </a:r>
            <a:br>
              <a:rPr lang="en-CA" sz="3600" b="1" dirty="0" smtClean="0"/>
            </a:br>
            <a:endParaRPr lang="en-CA" sz="3600" b="1"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59</a:t>
            </a:fld>
            <a:endParaRPr lang="en-US" dirty="0"/>
          </a:p>
        </p:txBody>
      </p:sp>
      <p:sp>
        <p:nvSpPr>
          <p:cNvPr id="6" name="Content Placeholder 5"/>
          <p:cNvSpPr>
            <a:spLocks noGrp="1"/>
          </p:cNvSpPr>
          <p:nvPr>
            <p:ph idx="1"/>
          </p:nvPr>
        </p:nvSpPr>
        <p:spPr/>
        <p:txBody>
          <a:bodyPr>
            <a:normAutofit/>
          </a:bodyPr>
          <a:lstStyle/>
          <a:p>
            <a:pPr>
              <a:buNone/>
            </a:pPr>
            <a:r>
              <a:rPr lang="en-CA" sz="2400" dirty="0" smtClean="0"/>
              <a:t>     “</a:t>
            </a:r>
            <a:r>
              <a:rPr lang="en-US" sz="2400" dirty="0" smtClean="0"/>
              <a:t>My guess would be that if you put that general question without the preamble you’d still get a pretty one-sidedly pro-disclosure response. </a:t>
            </a:r>
            <a:r>
              <a:rPr lang="en-US" sz="2400" b="1" dirty="0" smtClean="0"/>
              <a:t>You’re asking people to endorse openness. Well who’s against that? </a:t>
            </a:r>
            <a:r>
              <a:rPr lang="en-US" sz="2400" dirty="0" smtClean="0"/>
              <a:t>[This] against the background of a generally negative cultural response to the union movement. […] </a:t>
            </a:r>
            <a:r>
              <a:rPr lang="en-CA" sz="2400" b="1" dirty="0" smtClean="0"/>
              <a:t>I suspect that if you asked exactly the same question about corporations it may not be 83% but I bet you it would be pretty one-sided.”</a:t>
            </a:r>
          </a:p>
          <a:p>
            <a:pPr indent="0">
              <a:spcBef>
                <a:spcPts val="0"/>
              </a:spcBef>
              <a:buNone/>
            </a:pPr>
            <a:endParaRPr lang="en-CA" sz="1800" dirty="0" smtClean="0"/>
          </a:p>
          <a:p>
            <a:pPr indent="0">
              <a:spcBef>
                <a:spcPts val="0"/>
              </a:spcBef>
              <a:buNone/>
            </a:pPr>
            <a:r>
              <a:rPr lang="en-CA" sz="1800" dirty="0" smtClean="0"/>
              <a:t>- </a:t>
            </a:r>
            <a:r>
              <a:rPr lang="en-US" sz="1800" dirty="0" smtClean="0"/>
              <a:t>Richard Johnston, Canada Research Chair in Public Opinion, Elections, and Representation, interview by authors.</a:t>
            </a:r>
            <a:endParaRPr lang="en-CA"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948" y="0"/>
            <a:ext cx="8229600" cy="1143000"/>
          </a:xfrm>
        </p:spPr>
        <p:txBody>
          <a:bodyPr>
            <a:normAutofit/>
          </a:bodyPr>
          <a:lstStyle/>
          <a:p>
            <a:r>
              <a:rPr lang="en-CA" sz="3200" b="1" dirty="0" smtClean="0"/>
              <a:t>                  Private Member’s Bill C-377</a:t>
            </a:r>
            <a:endParaRPr lang="en-CA" sz="3200" b="1"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6</a:t>
            </a:fld>
            <a:endParaRPr lang="en-US" dirty="0"/>
          </a:p>
        </p:txBody>
      </p:sp>
      <p:sp>
        <p:nvSpPr>
          <p:cNvPr id="7" name="Left Arrow 6"/>
          <p:cNvSpPr/>
          <p:nvPr/>
        </p:nvSpPr>
        <p:spPr>
          <a:xfrm>
            <a:off x="3564232" y="1204244"/>
            <a:ext cx="4489819" cy="1856285"/>
          </a:xfrm>
          <a:prstGeom prst="leftArrow">
            <a:avLst/>
          </a:prstGeom>
          <a:solidFill>
            <a:srgbClr val="FFC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smtClean="0">
                <a:solidFill>
                  <a:schemeClr val="tx1"/>
                </a:solidFill>
              </a:rPr>
              <a:t>Salaries of officers and directors. Percentage of time dedicated to political and lobbying activities</a:t>
            </a:r>
            <a:endParaRPr lang="en-CA" sz="1800" dirty="0"/>
          </a:p>
        </p:txBody>
      </p:sp>
      <p:sp>
        <p:nvSpPr>
          <p:cNvPr id="8" name="Left Arrow 7"/>
          <p:cNvSpPr/>
          <p:nvPr/>
        </p:nvSpPr>
        <p:spPr>
          <a:xfrm>
            <a:off x="3562253" y="3458577"/>
            <a:ext cx="4489819" cy="1856285"/>
          </a:xfrm>
          <a:prstGeom prst="leftArrow">
            <a:avLst/>
          </a:prstGeom>
          <a:solidFill>
            <a:srgbClr val="FFC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smtClean="0">
                <a:solidFill>
                  <a:schemeClr val="tx1"/>
                </a:solidFill>
              </a:rPr>
              <a:t>Salaries of employees and contractors. Percentage of time dedicated to political and lobbying activities</a:t>
            </a:r>
            <a:endParaRPr lang="en-CA" sz="1800"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439387" y="173488"/>
            <a:ext cx="2137558" cy="53123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13756"/>
            <a:ext cx="8229600" cy="1143000"/>
          </a:xfrm>
        </p:spPr>
        <p:txBody>
          <a:bodyPr>
            <a:normAutofit/>
          </a:bodyPr>
          <a:lstStyle/>
          <a:p>
            <a:r>
              <a:rPr lang="en-CA" sz="3200" b="1" dirty="0" smtClean="0"/>
              <a:t>Hiebert Touts New LabourWatch Poll</a:t>
            </a:r>
            <a:endParaRPr lang="en-CA" sz="3200" b="1"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60</a:t>
            </a:fld>
            <a:endParaRPr lang="en-US" dirty="0"/>
          </a:p>
        </p:txBody>
      </p:sp>
      <p:sp>
        <p:nvSpPr>
          <p:cNvPr id="6" name="Content Placeholder 5"/>
          <p:cNvSpPr>
            <a:spLocks noGrp="1"/>
          </p:cNvSpPr>
          <p:nvPr>
            <p:ph idx="1"/>
          </p:nvPr>
        </p:nvSpPr>
        <p:spPr/>
        <p:txBody>
          <a:bodyPr>
            <a:normAutofit/>
          </a:bodyPr>
          <a:lstStyle/>
          <a:p>
            <a:pPr>
              <a:buNone/>
            </a:pPr>
            <a:r>
              <a:rPr lang="en-CA" sz="2400" dirty="0" smtClean="0"/>
              <a:t>     </a:t>
            </a:r>
          </a:p>
          <a:p>
            <a:pPr>
              <a:buNone/>
            </a:pPr>
            <a:r>
              <a:rPr lang="en-CA" sz="2400" dirty="0" smtClean="0"/>
              <a:t>    “The South-Surrey-White Rock-Cloverdale MP said the poll of 1,400 working Canadians – conducted in July and August for what </a:t>
            </a:r>
            <a:r>
              <a:rPr lang="en-CA" sz="2400" b="1" dirty="0" smtClean="0"/>
              <a:t>he termed the “non-partisan” Canadian LabourWatch Association </a:t>
            </a:r>
            <a:r>
              <a:rPr lang="en-CA" sz="2400" dirty="0" smtClean="0"/>
              <a:t>– shows “a broad public consensus” on the need for “financial transparency” by labour unions.”</a:t>
            </a:r>
          </a:p>
          <a:p>
            <a:pPr>
              <a:buNone/>
            </a:pPr>
            <a:endParaRPr lang="en-CA" sz="1800" dirty="0" smtClean="0"/>
          </a:p>
          <a:p>
            <a:pPr>
              <a:buNone/>
            </a:pPr>
            <a:r>
              <a:rPr lang="en-CA" sz="1800" dirty="0" smtClean="0"/>
              <a:t>- </a:t>
            </a:r>
            <a:r>
              <a:rPr lang="en-US" sz="1800" dirty="0" smtClean="0"/>
              <a:t>Alex Browne, “Hiebert touts poll support,” </a:t>
            </a:r>
            <a:r>
              <a:rPr lang="en-US" sz="1800" i="1" dirty="0" smtClean="0"/>
              <a:t>Peace Arch News</a:t>
            </a:r>
            <a:r>
              <a:rPr lang="en-US" sz="1800" dirty="0" smtClean="0"/>
              <a:t>, 4 November 2013.</a:t>
            </a:r>
            <a:endParaRPr lang="en-CA" sz="1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C-377 Makes a Comeback</a:t>
            </a:r>
            <a:endParaRPr lang="en-CA" sz="3200" dirty="0"/>
          </a:p>
        </p:txBody>
      </p:sp>
      <p:sp>
        <p:nvSpPr>
          <p:cNvPr id="3" name="Content Placeholder 2"/>
          <p:cNvSpPr>
            <a:spLocks noGrp="1"/>
          </p:cNvSpPr>
          <p:nvPr>
            <p:ph idx="1"/>
          </p:nvPr>
        </p:nvSpPr>
        <p:spPr/>
        <p:txBody>
          <a:bodyPr>
            <a:noAutofit/>
          </a:bodyPr>
          <a:lstStyle/>
          <a:p>
            <a:pPr indent="0">
              <a:spcBef>
                <a:spcPts val="0"/>
              </a:spcBef>
              <a:buNone/>
            </a:pPr>
            <a:endParaRPr lang="en-US" sz="2200" dirty="0" smtClean="0"/>
          </a:p>
          <a:p>
            <a:pPr indent="0">
              <a:spcBef>
                <a:spcPts val="0"/>
              </a:spcBef>
              <a:buNone/>
            </a:pPr>
            <a:r>
              <a:rPr lang="en-US" sz="2400" dirty="0" smtClean="0"/>
              <a:t>Russ Hiebert’s renewed optimism for C-377</a:t>
            </a:r>
          </a:p>
          <a:p>
            <a:pPr indent="0">
              <a:spcBef>
                <a:spcPts val="0"/>
              </a:spcBef>
              <a:buNone/>
            </a:pPr>
            <a:endParaRPr lang="en-US" sz="2400" dirty="0" smtClean="0"/>
          </a:p>
          <a:p>
            <a:pPr indent="0">
              <a:spcBef>
                <a:spcPts val="0"/>
              </a:spcBef>
              <a:buNone/>
            </a:pPr>
            <a:r>
              <a:rPr lang="en-US" sz="2400" dirty="0" smtClean="0"/>
              <a:t>“Some of those Senators have moved on.”</a:t>
            </a:r>
          </a:p>
          <a:p>
            <a:pPr indent="0">
              <a:spcBef>
                <a:spcPts val="0"/>
              </a:spcBef>
              <a:buNone/>
            </a:pPr>
            <a:endParaRPr lang="en-US" sz="2400" dirty="0" smtClean="0"/>
          </a:p>
          <a:p>
            <a:pPr indent="0">
              <a:spcBef>
                <a:spcPts val="0"/>
              </a:spcBef>
              <a:buNone/>
            </a:pPr>
            <a:r>
              <a:rPr lang="en-US" sz="2400" dirty="0" smtClean="0"/>
              <a:t>“</a:t>
            </a:r>
            <a:r>
              <a:rPr lang="en-US" sz="2400" b="1" dirty="0" smtClean="0"/>
              <a:t>Opportunity for some education to occur </a:t>
            </a:r>
            <a:r>
              <a:rPr lang="en-US" sz="2400" dirty="0" smtClean="0"/>
              <a:t>and the circumstances have changed.”</a:t>
            </a:r>
          </a:p>
          <a:p>
            <a:pPr indent="0">
              <a:spcBef>
                <a:spcPts val="0"/>
              </a:spcBef>
              <a:buNone/>
            </a:pPr>
            <a:endParaRPr lang="en-US" sz="2200" dirty="0" smtClean="0"/>
          </a:p>
          <a:p>
            <a:pPr indent="0">
              <a:spcBef>
                <a:spcPts val="0"/>
              </a:spcBef>
              <a:buNone/>
            </a:pPr>
            <a:endParaRPr lang="en-US" sz="2200" dirty="0" smtClean="0"/>
          </a:p>
          <a:p>
            <a:pPr>
              <a:buNone/>
            </a:pPr>
            <a:r>
              <a:rPr lang="en-CA" sz="1800" dirty="0" smtClean="0"/>
              <a:t>   - Russ Hiebert, CPAC, 23 September 2014.  </a:t>
            </a:r>
            <a:r>
              <a:rPr lang="en-CA" sz="2400" dirty="0" smtClean="0"/>
              <a:t> </a:t>
            </a:r>
          </a:p>
          <a:p>
            <a:pPr>
              <a:buNone/>
            </a:pPr>
            <a:endParaRPr lang="en-US"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61</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C-377 Makes a Comeback with </a:t>
            </a:r>
            <a:br>
              <a:rPr lang="en-CA" sz="3200" b="1" dirty="0" smtClean="0"/>
            </a:br>
            <a:r>
              <a:rPr lang="en-CA" sz="3200" b="1" dirty="0" smtClean="0"/>
              <a:t>Polling as a Cover Story</a:t>
            </a:r>
            <a:endParaRPr lang="en-CA" sz="3200" dirty="0"/>
          </a:p>
        </p:txBody>
      </p:sp>
      <p:sp>
        <p:nvSpPr>
          <p:cNvPr id="3" name="Content Placeholder 2"/>
          <p:cNvSpPr>
            <a:spLocks noGrp="1"/>
          </p:cNvSpPr>
          <p:nvPr>
            <p:ph idx="1"/>
          </p:nvPr>
        </p:nvSpPr>
        <p:spPr/>
        <p:txBody>
          <a:bodyPr>
            <a:noAutofit/>
          </a:bodyPr>
          <a:lstStyle/>
          <a:p>
            <a:pPr indent="0">
              <a:spcBef>
                <a:spcPts val="0"/>
              </a:spcBef>
              <a:buNone/>
            </a:pPr>
            <a:r>
              <a:rPr lang="en-CA" sz="2400" dirty="0" smtClean="0"/>
              <a:t>“</a:t>
            </a:r>
            <a:r>
              <a:rPr lang="en-CA" sz="2400" b="1" dirty="0" smtClean="0"/>
              <a:t>An October 2013 Leger survey found that more than 80 per cent of current or formerly unionized Canadians and 83 per cent of all working Canadians want unions to publicly disclose their finances.</a:t>
            </a:r>
            <a:r>
              <a:rPr lang="en-CA" sz="2400" dirty="0" smtClean="0"/>
              <a:t> The union bosses who oppose this bill so fiercely want to hide their spending, and not just from Canadians but from their own members.”</a:t>
            </a:r>
          </a:p>
          <a:p>
            <a:pPr indent="0">
              <a:spcBef>
                <a:spcPts val="0"/>
              </a:spcBef>
              <a:buNone/>
            </a:pPr>
            <a:endParaRPr lang="en-US" sz="2200" dirty="0" smtClean="0"/>
          </a:p>
          <a:p>
            <a:pPr>
              <a:buNone/>
            </a:pPr>
            <a:r>
              <a:rPr lang="en-CA" sz="1800" dirty="0" smtClean="0"/>
              <a:t>   - Senator Bob Runciman, Hansard, 25 September 2014.  </a:t>
            </a:r>
            <a:r>
              <a:rPr lang="en-CA" sz="2400" dirty="0" smtClean="0"/>
              <a:t> </a:t>
            </a:r>
          </a:p>
          <a:p>
            <a:pPr>
              <a:buNone/>
            </a:pPr>
            <a:endParaRPr lang="en-US"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62</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Harper Government Gives Full Support to C-377  </a:t>
            </a:r>
            <a:endParaRPr lang="en-CA" sz="3200" dirty="0"/>
          </a:p>
        </p:txBody>
      </p:sp>
      <p:sp>
        <p:nvSpPr>
          <p:cNvPr id="3" name="Content Placeholder 2"/>
          <p:cNvSpPr>
            <a:spLocks noGrp="1"/>
          </p:cNvSpPr>
          <p:nvPr>
            <p:ph idx="1"/>
          </p:nvPr>
        </p:nvSpPr>
        <p:spPr/>
        <p:txBody>
          <a:bodyPr>
            <a:noAutofit/>
          </a:bodyPr>
          <a:lstStyle/>
          <a:p>
            <a:pPr indent="0">
              <a:spcBef>
                <a:spcPts val="0"/>
              </a:spcBef>
              <a:buNone/>
            </a:pPr>
            <a:r>
              <a:rPr lang="en-CA" sz="2400" dirty="0" smtClean="0"/>
              <a:t>“Mr. Speaker, our government believes that Canadians and workers should have the right to know where their mandatory dues are being spent. </a:t>
            </a:r>
            <a:r>
              <a:rPr lang="en-CA" sz="2400" b="1" dirty="0" smtClean="0"/>
              <a:t>That is something that all Canadians are asking for.</a:t>
            </a:r>
            <a:r>
              <a:rPr lang="en-CA" sz="2400" dirty="0" smtClean="0"/>
              <a:t> That is why we continue to support Bill C-377, a reasonable bill to increase union transparency. </a:t>
            </a:r>
          </a:p>
          <a:p>
            <a:pPr indent="0">
              <a:spcBef>
                <a:spcPts val="0"/>
              </a:spcBef>
              <a:buNone/>
            </a:pPr>
            <a:endParaRPr lang="en-CA" sz="2400" b="1" dirty="0" smtClean="0"/>
          </a:p>
          <a:p>
            <a:pPr indent="0">
              <a:spcBef>
                <a:spcPts val="0"/>
              </a:spcBef>
              <a:buNone/>
            </a:pPr>
            <a:r>
              <a:rPr lang="en-CA" sz="2400" b="1" dirty="0" smtClean="0"/>
              <a:t>[C-377] was introduced in December 2011 and has spent two years in the Senate. It is time to get it out of the Senate. We believe that we need to move the bill ahead.”</a:t>
            </a:r>
            <a:endParaRPr lang="en-US" sz="2200" b="1" dirty="0" smtClean="0"/>
          </a:p>
          <a:p>
            <a:pPr indent="0">
              <a:spcBef>
                <a:spcPts val="0"/>
              </a:spcBef>
              <a:buNone/>
            </a:pPr>
            <a:endParaRPr lang="en-US" sz="2200" dirty="0" smtClean="0"/>
          </a:p>
          <a:p>
            <a:pPr>
              <a:buNone/>
            </a:pPr>
            <a:r>
              <a:rPr lang="en-CA" sz="1800" dirty="0" smtClean="0"/>
              <a:t>   - Kevin Sorensen, Hansard, Minister of State for Finance, 22 September 2014.  </a:t>
            </a:r>
            <a:r>
              <a:rPr lang="en-CA" sz="2400" dirty="0" smtClean="0"/>
              <a:t> </a:t>
            </a:r>
          </a:p>
          <a:p>
            <a:pPr>
              <a:buNone/>
            </a:pPr>
            <a:endParaRPr lang="en-US" sz="24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63</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Segal’s Response to Renewed Interest in C-377 </a:t>
            </a:r>
            <a:endParaRPr lang="en-CA" sz="3200" dirty="0"/>
          </a:p>
        </p:txBody>
      </p:sp>
      <p:sp>
        <p:nvSpPr>
          <p:cNvPr id="3" name="Content Placeholder 2"/>
          <p:cNvSpPr>
            <a:spLocks noGrp="1"/>
          </p:cNvSpPr>
          <p:nvPr>
            <p:ph idx="1"/>
          </p:nvPr>
        </p:nvSpPr>
        <p:spPr/>
        <p:txBody>
          <a:bodyPr>
            <a:noAutofit/>
          </a:bodyPr>
          <a:lstStyle/>
          <a:p>
            <a:pPr indent="0">
              <a:spcBef>
                <a:spcPts val="0"/>
              </a:spcBef>
              <a:buNone/>
            </a:pPr>
            <a:endParaRPr lang="en-US" sz="2200" dirty="0" smtClean="0"/>
          </a:p>
          <a:p>
            <a:pPr>
              <a:buNone/>
            </a:pPr>
            <a:r>
              <a:rPr lang="en-CA" sz="2400" dirty="0" smtClean="0"/>
              <a:t>    “Use of unprecedented time allocation on private members' bills like 377 would justifiably produce a fire storm. […] 377 was badly drafted legislation, flawed, unconstitutional and technically incompetent when it was amended last time. </a:t>
            </a:r>
            <a:r>
              <a:rPr lang="en-CA" sz="2400" b="1" dirty="0" smtClean="0"/>
              <a:t>Unamended, it has not now become perfect simply because one senator retired to do other things</a:t>
            </a:r>
            <a:r>
              <a:rPr lang="en-CA" sz="2400" dirty="0" smtClean="0"/>
              <a:t>."</a:t>
            </a:r>
          </a:p>
          <a:p>
            <a:pPr>
              <a:buNone/>
            </a:pPr>
            <a:endParaRPr lang="en-US" sz="2400" dirty="0" smtClean="0"/>
          </a:p>
          <a:p>
            <a:pPr>
              <a:buNone/>
            </a:pPr>
            <a:r>
              <a:rPr lang="en-US" sz="1800" dirty="0" smtClean="0"/>
              <a:t>- Hugh Segal, The Canadian Press. 21 September 2014.</a:t>
            </a:r>
            <a:endParaRPr lang="en-CA" sz="1800" dirty="0" smtClean="0"/>
          </a:p>
          <a:p>
            <a:pPr>
              <a:buNone/>
            </a:pPr>
            <a:endParaRPr lang="en-CA" sz="2400" dirty="0" smtClean="0"/>
          </a:p>
          <a:p>
            <a:pPr indent="0">
              <a:spcBef>
                <a:spcPts val="0"/>
              </a:spcBef>
              <a:buNone/>
            </a:pPr>
            <a:r>
              <a:rPr lang="en-CA" sz="2400" dirty="0" smtClean="0"/>
              <a:t>     </a:t>
            </a:r>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64</a:t>
            </a:fld>
            <a:endParaRPr lang="en-US" dirty="0"/>
          </a:p>
        </p:txBody>
      </p:sp>
      <p:graphicFrame>
        <p:nvGraphicFramePr>
          <p:cNvPr id="8" name="Table 7"/>
          <p:cNvGraphicFramePr>
            <a:graphicFrameLocks noGrp="1"/>
          </p:cNvGraphicFramePr>
          <p:nvPr/>
        </p:nvGraphicFramePr>
        <p:xfrm>
          <a:off x="0" y="5903027"/>
          <a:ext cx="9144000" cy="408049"/>
        </p:xfrm>
        <a:graphic>
          <a:graphicData uri="http://schemas.openxmlformats.org/drawingml/2006/table">
            <a:tbl>
              <a:tblPr firstRow="1" bandRow="1">
                <a:tableStyleId>{5C22544A-7EE6-4342-B048-85BDC9FD1C3A}</a:tableStyleId>
              </a:tblPr>
              <a:tblGrid>
                <a:gridCol w="1530072"/>
                <a:gridCol w="1578646"/>
                <a:gridCol w="2003665"/>
                <a:gridCol w="2100812"/>
                <a:gridCol w="1930805"/>
              </a:tblGrid>
              <a:tr h="408049">
                <a:tc>
                  <a:txBody>
                    <a:bodyPr/>
                    <a:lstStyle/>
                    <a:p>
                      <a:r>
                        <a:rPr lang="en-CA" sz="1450" dirty="0" smtClean="0">
                          <a:solidFill>
                            <a:schemeClr val="tx1"/>
                          </a:solidFill>
                        </a:rPr>
                        <a:t>Before Oct.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Oct</a:t>
                      </a:r>
                      <a:r>
                        <a:rPr lang="en-CA" sz="1450" baseline="0" dirty="0" smtClean="0">
                          <a:solidFill>
                            <a:schemeClr val="tx1"/>
                          </a:solidFill>
                        </a:rPr>
                        <a:t>. to Nov. 2011</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2011 to Dec. 2012</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Dec. 2012 to June 2013</a:t>
                      </a:r>
                      <a:endParaRPr lang="en-CA" sz="1450" dirty="0">
                        <a:solidFill>
                          <a:schemeClr val="tx1"/>
                        </a:solidFill>
                      </a:endParaRPr>
                    </a:p>
                  </a:txBody>
                  <a:tcPr>
                    <a:solidFill>
                      <a:schemeClr val="bg1">
                        <a:lumMod val="75000"/>
                      </a:schemeClr>
                    </a:solidFill>
                  </a:tcPr>
                </a:tc>
                <a:tc>
                  <a:txBody>
                    <a:bodyPr/>
                    <a:lstStyle/>
                    <a:p>
                      <a:r>
                        <a:rPr lang="en-CA" sz="1450" dirty="0" smtClean="0">
                          <a:solidFill>
                            <a:schemeClr val="tx1"/>
                          </a:solidFill>
                        </a:rPr>
                        <a:t>June 2013 to Present</a:t>
                      </a:r>
                      <a:endParaRPr lang="en-CA" sz="1450" dirty="0">
                        <a:solidFill>
                          <a:schemeClr val="tx1"/>
                        </a:solidFill>
                      </a:endParaRPr>
                    </a:p>
                  </a:txBody>
                  <a:tcPr>
                    <a:solidFill>
                      <a:srgbClr val="66FF33"/>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1" dirty="0" smtClean="0"/>
              <a:t>Analysis of C-377 in the Context of the Conservative Anti-Union Agenda</a:t>
            </a:r>
            <a:endParaRPr lang="en-CA" dirty="0"/>
          </a:p>
        </p:txBody>
      </p:sp>
      <p:sp>
        <p:nvSpPr>
          <p:cNvPr id="3" name="Content Placeholder 2"/>
          <p:cNvSpPr>
            <a:spLocks noGrp="1"/>
          </p:cNvSpPr>
          <p:nvPr>
            <p:ph idx="1"/>
          </p:nvPr>
        </p:nvSpPr>
        <p:spPr/>
        <p:txBody>
          <a:bodyPr>
            <a:noAutofit/>
          </a:bodyPr>
          <a:lstStyle/>
          <a:p>
            <a:pPr marL="0" indent="0">
              <a:spcBef>
                <a:spcPts val="0"/>
              </a:spcBef>
              <a:buFontTx/>
              <a:buChar char="-"/>
            </a:pPr>
            <a:r>
              <a:rPr lang="en-CA" sz="2400" dirty="0" smtClean="0"/>
              <a:t> Convergence of anti-union forces and legislation (C-525, essential services, etc.)</a:t>
            </a:r>
          </a:p>
          <a:p>
            <a:pPr marL="0" indent="0">
              <a:spcBef>
                <a:spcPts val="0"/>
              </a:spcBef>
              <a:buFontTx/>
              <a:buChar char="-"/>
            </a:pPr>
            <a:endParaRPr lang="en-CA" sz="2400" dirty="0"/>
          </a:p>
          <a:p>
            <a:pPr marL="0" indent="0">
              <a:spcBef>
                <a:spcPts val="0"/>
              </a:spcBef>
              <a:buFontTx/>
              <a:buChar char="-"/>
            </a:pPr>
            <a:r>
              <a:rPr lang="en-CA" sz="2400" dirty="0" smtClean="0"/>
              <a:t> Influence of the PMO</a:t>
            </a:r>
          </a:p>
          <a:p>
            <a:pPr marL="0" indent="0">
              <a:spcBef>
                <a:spcPts val="0"/>
              </a:spcBef>
              <a:buFontTx/>
              <a:buChar char="-"/>
            </a:pPr>
            <a:endParaRPr lang="en-CA" sz="2400" dirty="0"/>
          </a:p>
          <a:p>
            <a:pPr marL="0" indent="0">
              <a:spcBef>
                <a:spcPts val="0"/>
              </a:spcBef>
              <a:buFontTx/>
              <a:buChar char="-"/>
            </a:pPr>
            <a:r>
              <a:rPr lang="en-CA" sz="2400" dirty="0" smtClean="0"/>
              <a:t> Whipping a private members bill</a:t>
            </a:r>
          </a:p>
          <a:p>
            <a:pPr marL="0" indent="0">
              <a:spcBef>
                <a:spcPts val="0"/>
              </a:spcBef>
              <a:buFontTx/>
              <a:buChar char="-"/>
            </a:pPr>
            <a:endParaRPr lang="en-CA" sz="2400" dirty="0"/>
          </a:p>
          <a:p>
            <a:pPr marL="0" indent="0">
              <a:spcBef>
                <a:spcPts val="0"/>
              </a:spcBef>
              <a:buFontTx/>
              <a:buChar char="-"/>
            </a:pPr>
            <a:r>
              <a:rPr lang="en-CA" sz="2400" dirty="0"/>
              <a:t> </a:t>
            </a:r>
            <a:r>
              <a:rPr lang="en-CA" sz="2400" dirty="0" smtClean="0"/>
              <a:t>Dissent within the Conservative ranks</a:t>
            </a:r>
          </a:p>
          <a:p>
            <a:pPr marL="0" indent="0">
              <a:spcBef>
                <a:spcPts val="0"/>
              </a:spcBef>
              <a:buNone/>
            </a:pPr>
            <a:endParaRPr lang="en-CA" sz="2400" dirty="0" smtClean="0"/>
          </a:p>
          <a:p>
            <a:pPr marL="0" indent="0">
              <a:spcBef>
                <a:spcPts val="0"/>
              </a:spcBef>
              <a:buFontTx/>
              <a:buChar char="-"/>
            </a:pPr>
            <a:r>
              <a:rPr lang="en-CA" sz="2400" dirty="0" smtClean="0"/>
              <a:t> Ideology over public policy</a:t>
            </a:r>
          </a:p>
          <a:p>
            <a:pPr marL="0" indent="0">
              <a:spcBef>
                <a:spcPts val="0"/>
              </a:spcBef>
              <a:buNone/>
            </a:pPr>
            <a:endParaRPr lang="en-CA" sz="2400" dirty="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Final Thoughts on the Polling Industry</a:t>
            </a:r>
            <a:endParaRPr lang="en-CA" sz="3200" b="1" dirty="0"/>
          </a:p>
        </p:txBody>
      </p:sp>
      <p:sp>
        <p:nvSpPr>
          <p:cNvPr id="3" name="Content Placeholder 2"/>
          <p:cNvSpPr>
            <a:spLocks noGrp="1"/>
          </p:cNvSpPr>
          <p:nvPr>
            <p:ph idx="1"/>
          </p:nvPr>
        </p:nvSpPr>
        <p:spPr/>
        <p:txBody>
          <a:bodyPr>
            <a:normAutofit/>
          </a:bodyPr>
          <a:lstStyle/>
          <a:p>
            <a:pPr>
              <a:buNone/>
            </a:pPr>
            <a:r>
              <a:rPr lang="en-US" sz="2400" dirty="0" smtClean="0"/>
              <a:t>    “MRIA has not learned from this particular situation” and it “n</a:t>
            </a:r>
            <a:r>
              <a:rPr lang="en-CA" sz="2400" dirty="0" smtClean="0"/>
              <a:t>eeds to probably have a fairly serious discussion about whether it can regulate or can enforce its code of conduct when so many pollsters do work for advocacy organizations that have particular agendas.” </a:t>
            </a:r>
          </a:p>
          <a:p>
            <a:pPr>
              <a:buFontTx/>
              <a:buChar char="-"/>
            </a:pPr>
            <a:r>
              <a:rPr lang="en-CA" sz="1800" dirty="0" smtClean="0"/>
              <a:t>Maureen Prebinski, interview with authors. </a:t>
            </a:r>
          </a:p>
          <a:p>
            <a:pPr>
              <a:buNone/>
            </a:pPr>
            <a:endParaRPr lang="en-CA" sz="1800" dirty="0" smtClean="0"/>
          </a:p>
          <a:p>
            <a:pPr>
              <a:buNone/>
            </a:pPr>
            <a:endParaRPr lang="en-CA" sz="18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Final Thoughts on the Polling Industry</a:t>
            </a:r>
            <a:endParaRPr lang="en-CA" sz="3200" b="1" dirty="0"/>
          </a:p>
        </p:txBody>
      </p:sp>
      <p:sp>
        <p:nvSpPr>
          <p:cNvPr id="3" name="Content Placeholder 2"/>
          <p:cNvSpPr>
            <a:spLocks noGrp="1"/>
          </p:cNvSpPr>
          <p:nvPr>
            <p:ph idx="1"/>
          </p:nvPr>
        </p:nvSpPr>
        <p:spPr/>
        <p:txBody>
          <a:bodyPr>
            <a:normAutofit/>
          </a:bodyPr>
          <a:lstStyle/>
          <a:p>
            <a:pPr indent="0">
              <a:spcBef>
                <a:spcPts val="0"/>
              </a:spcBef>
              <a:buNone/>
            </a:pPr>
            <a:r>
              <a:rPr lang="en-US" sz="2400" dirty="0" smtClean="0"/>
              <a:t>“If the media did a better job examining the type of research that came out of pollsters, maybe pollsters would feel that they were being held to a higher standard, and to be quite frank, usually you can get away with just about anything, because the media can be sloppy when it comes to taking on pollsters.”</a:t>
            </a:r>
          </a:p>
          <a:p>
            <a:pPr indent="0">
              <a:spcBef>
                <a:spcPts val="0"/>
              </a:spcBef>
              <a:buNone/>
            </a:pPr>
            <a:endParaRPr lang="en-CA" sz="2400" dirty="0" smtClean="0"/>
          </a:p>
          <a:p>
            <a:pPr indent="0">
              <a:spcBef>
                <a:spcPts val="0"/>
              </a:spcBef>
              <a:buNone/>
            </a:pPr>
            <a:r>
              <a:rPr lang="en-CA" sz="1800" dirty="0" smtClean="0"/>
              <a:t>- David Northrup, Director of the Institute for Social Research at York University, interview with authors.</a:t>
            </a:r>
            <a:endParaRPr lang="en-CA" sz="18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a:buNone/>
            </a:pPr>
            <a:endParaRPr lang="en-CA" dirty="0" smtClean="0"/>
          </a:p>
          <a:p>
            <a:pPr indent="0">
              <a:spcBef>
                <a:spcPts val="0"/>
              </a:spcBef>
              <a:buNone/>
            </a:pPr>
            <a:r>
              <a:rPr lang="en-CA" sz="2400" dirty="0" smtClean="0"/>
              <a:t>Contact information:</a:t>
            </a:r>
          </a:p>
          <a:p>
            <a:pPr indent="0">
              <a:spcBef>
                <a:spcPts val="0"/>
              </a:spcBef>
              <a:buNone/>
            </a:pPr>
            <a:endParaRPr lang="en-CA" sz="2400" dirty="0" smtClean="0"/>
          </a:p>
          <a:p>
            <a:pPr indent="0">
              <a:spcBef>
                <a:spcPts val="0"/>
              </a:spcBef>
              <a:buNone/>
            </a:pPr>
            <a:r>
              <a:rPr lang="en-CA" sz="2400" dirty="0" smtClean="0"/>
              <a:t>Dr. Andrew Stevens</a:t>
            </a:r>
          </a:p>
          <a:p>
            <a:pPr indent="0">
              <a:spcBef>
                <a:spcPts val="0"/>
              </a:spcBef>
              <a:buNone/>
            </a:pPr>
            <a:r>
              <a:rPr lang="en-CA" sz="2400" dirty="0" smtClean="0">
                <a:hlinkClick r:id="rId2"/>
              </a:rPr>
              <a:t>andrew.stevens@uregina.ca</a:t>
            </a:r>
            <a:endParaRPr lang="en-CA" sz="2400" dirty="0" smtClean="0"/>
          </a:p>
          <a:p>
            <a:pPr indent="0">
              <a:spcBef>
                <a:spcPts val="0"/>
              </a:spcBef>
              <a:buNone/>
            </a:pPr>
            <a:r>
              <a:rPr lang="en-CA" sz="2400" dirty="0" smtClean="0"/>
              <a:t>306-585-4711</a:t>
            </a:r>
          </a:p>
          <a:p>
            <a:pPr indent="0">
              <a:spcBef>
                <a:spcPts val="0"/>
              </a:spcBef>
              <a:buNone/>
            </a:pPr>
            <a:endParaRPr lang="en-CA" sz="2400" dirty="0" smtClean="0"/>
          </a:p>
          <a:p>
            <a:pPr indent="0">
              <a:spcBef>
                <a:spcPts val="0"/>
              </a:spcBef>
              <a:buNone/>
            </a:pPr>
            <a:r>
              <a:rPr lang="en-CA" sz="2400" dirty="0" smtClean="0"/>
              <a:t>Dr. Sean Tucker</a:t>
            </a:r>
          </a:p>
          <a:p>
            <a:pPr indent="0">
              <a:spcBef>
                <a:spcPts val="0"/>
              </a:spcBef>
              <a:buNone/>
            </a:pPr>
            <a:r>
              <a:rPr lang="en-CA" sz="2400" dirty="0" smtClean="0">
                <a:hlinkClick r:id="rId3"/>
              </a:rPr>
              <a:t>sean.tucker@uregina.ca</a:t>
            </a:r>
            <a:endParaRPr lang="en-CA" sz="2400" dirty="0" smtClean="0"/>
          </a:p>
          <a:p>
            <a:pPr indent="0">
              <a:spcBef>
                <a:spcPts val="0"/>
              </a:spcBef>
              <a:buNone/>
            </a:pPr>
            <a:r>
              <a:rPr lang="en-CA" sz="2400" dirty="0" smtClean="0"/>
              <a:t>306-337-3244</a:t>
            </a: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948" y="0"/>
            <a:ext cx="8229600" cy="1143000"/>
          </a:xfrm>
        </p:spPr>
        <p:txBody>
          <a:bodyPr>
            <a:normAutofit/>
          </a:bodyPr>
          <a:lstStyle/>
          <a:p>
            <a:r>
              <a:rPr lang="en-CA" sz="3200" b="1" dirty="0" smtClean="0"/>
              <a:t>                  Private Member’s Bill C-377</a:t>
            </a:r>
            <a:endParaRPr lang="en-CA" sz="3200" b="1"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7</a:t>
            </a:fld>
            <a:endParaRPr lang="en-US" dirty="0"/>
          </a:p>
        </p:txBody>
      </p:sp>
      <p:sp>
        <p:nvSpPr>
          <p:cNvPr id="5" name="Left Arrow 4"/>
          <p:cNvSpPr/>
          <p:nvPr/>
        </p:nvSpPr>
        <p:spPr>
          <a:xfrm>
            <a:off x="4271158" y="1634836"/>
            <a:ext cx="4065320" cy="4599709"/>
          </a:xfrm>
          <a:prstGeom prst="leftArrow">
            <a:avLst>
              <a:gd name="adj1" fmla="val 50000"/>
              <a:gd name="adj2" fmla="val 49644"/>
            </a:avLst>
          </a:prstGeom>
          <a:solidFill>
            <a:srgbClr val="FFC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smtClean="0">
                <a:solidFill>
                  <a:schemeClr val="tx1"/>
                </a:solidFill>
              </a:rPr>
              <a:t>Labour relations, political, lobbying, gifts, grants, administration, overhead, organizing, bargaining, conference, convention, education, training, and legal.</a:t>
            </a:r>
            <a:endParaRPr lang="en-CA" sz="1800" dirty="0">
              <a:solidFill>
                <a:schemeClr val="tx1"/>
              </a:solidFill>
            </a:endParaRPr>
          </a:p>
        </p:txBody>
      </p:sp>
      <p:pic>
        <p:nvPicPr>
          <p:cNvPr id="2" name="Picture 2"/>
          <p:cNvPicPr>
            <a:picLocks noChangeAspect="1" noChangeArrowheads="1"/>
          </p:cNvPicPr>
          <p:nvPr/>
        </p:nvPicPr>
        <p:blipFill>
          <a:blip r:embed="rId2" cstate="print"/>
          <a:srcRect/>
          <a:stretch>
            <a:fillRect/>
          </a:stretch>
        </p:blipFill>
        <p:spPr bwMode="auto">
          <a:xfrm>
            <a:off x="493822" y="0"/>
            <a:ext cx="21678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948" y="0"/>
            <a:ext cx="8229600" cy="1143000"/>
          </a:xfrm>
        </p:spPr>
        <p:txBody>
          <a:bodyPr>
            <a:normAutofit/>
          </a:bodyPr>
          <a:lstStyle/>
          <a:p>
            <a:r>
              <a:rPr lang="en-CA" sz="3200" b="1" dirty="0" smtClean="0"/>
              <a:t>                  Private Member’s Bill C-377</a:t>
            </a:r>
            <a:endParaRPr lang="en-CA" sz="3200" b="1"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8</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987209" y="4737158"/>
            <a:ext cx="2667271" cy="95487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55183" y="390194"/>
            <a:ext cx="2349794" cy="428883"/>
          </a:xfrm>
          <a:prstGeom prst="rect">
            <a:avLst/>
          </a:prstGeom>
          <a:noFill/>
          <a:ln w="9525">
            <a:noFill/>
            <a:miter lim="800000"/>
            <a:headEnd/>
            <a:tailEnd/>
          </a:ln>
        </p:spPr>
      </p:pic>
      <p:pic>
        <p:nvPicPr>
          <p:cNvPr id="1029" name="Picture 5"/>
          <p:cNvPicPr>
            <a:picLocks noGrp="1" noChangeAspect="1" noChangeArrowheads="1"/>
          </p:cNvPicPr>
          <p:nvPr>
            <p:ph idx="1"/>
          </p:nvPr>
        </p:nvPicPr>
        <p:blipFill>
          <a:blip r:embed="rId4" cstate="print"/>
          <a:srcRect/>
          <a:stretch>
            <a:fillRect/>
          </a:stretch>
        </p:blipFill>
        <p:spPr bwMode="auto">
          <a:xfrm>
            <a:off x="136340" y="834656"/>
            <a:ext cx="251305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Hiebert’s Model for Transparency</a:t>
            </a:r>
            <a:endParaRPr lang="en-CA" sz="3200" dirty="0"/>
          </a:p>
        </p:txBody>
      </p:sp>
      <p:sp>
        <p:nvSpPr>
          <p:cNvPr id="3" name="Content Placeholder 2"/>
          <p:cNvSpPr>
            <a:spLocks noGrp="1"/>
          </p:cNvSpPr>
          <p:nvPr>
            <p:ph idx="1"/>
          </p:nvPr>
        </p:nvSpPr>
        <p:spPr/>
        <p:txBody>
          <a:bodyPr>
            <a:normAutofit/>
          </a:bodyPr>
          <a:lstStyle/>
          <a:p>
            <a:pPr indent="0">
              <a:spcBef>
                <a:spcPts val="0"/>
              </a:spcBef>
              <a:buNone/>
            </a:pPr>
            <a:r>
              <a:rPr lang="en-CA" sz="2400" dirty="0" smtClean="0"/>
              <a:t>A reporter notes “Hiebert said he finds it ironic that one can find more information on spending by Canadian labour organizations that are affiliated with U.S. unions on the U.S. Labour Department’s website than can be had from any source in Canada.” </a:t>
            </a:r>
            <a:r>
              <a:rPr lang="en-CA" sz="2400" b="1" dirty="0" smtClean="0"/>
              <a:t>Said Hiebert, “That exact issue is what got me interested in this a couple of years ago.” </a:t>
            </a:r>
          </a:p>
          <a:p>
            <a:pPr indent="0">
              <a:spcBef>
                <a:spcPts val="0"/>
              </a:spcBef>
              <a:buNone/>
            </a:pPr>
            <a:endParaRPr lang="en-US" sz="1800" dirty="0" smtClean="0"/>
          </a:p>
          <a:p>
            <a:pPr indent="0">
              <a:spcBef>
                <a:spcPts val="0"/>
              </a:spcBef>
              <a:buNone/>
            </a:pPr>
            <a:r>
              <a:rPr lang="en-US" sz="1800" dirty="0" smtClean="0"/>
              <a:t>- Browne, A. “Hiebert raps ‘illegal’ union donations,” </a:t>
            </a:r>
            <a:r>
              <a:rPr lang="en-US" sz="1800" i="1" dirty="0" smtClean="0"/>
              <a:t>Peach Arch News, </a:t>
            </a:r>
            <a:r>
              <a:rPr lang="en-US" sz="1800" dirty="0" smtClean="0"/>
              <a:t>6 November 2012. </a:t>
            </a:r>
            <a:endParaRPr lang="en-CA" sz="18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smtClean="0"/>
          </a:p>
          <a:p>
            <a:pPr>
              <a:buNone/>
            </a:pPr>
            <a:endParaRPr lang="en-CA" sz="2400" dirty="0"/>
          </a:p>
        </p:txBody>
      </p:sp>
      <p:sp>
        <p:nvSpPr>
          <p:cNvPr id="4" name="Slide Number Placeholder 3"/>
          <p:cNvSpPr>
            <a:spLocks noGrp="1"/>
          </p:cNvSpPr>
          <p:nvPr>
            <p:ph type="sldNum" sz="quarter" idx="12"/>
          </p:nvPr>
        </p:nvSpPr>
        <p:spPr/>
        <p:txBody>
          <a:bodyPr/>
          <a:lstStyle/>
          <a:p>
            <a:pPr>
              <a:defRPr/>
            </a:pPr>
            <a:fld id="{A8B53B25-9435-47F4-97BE-93A3F68EAF73}"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19647</TotalTime>
  <Pages>0</Pages>
  <Words>5820</Words>
  <Application>Microsoft Office PowerPoint</Application>
  <PresentationFormat>On-screen Show (4:3)</PresentationFormat>
  <Paragraphs>1041</Paragraphs>
  <Slides>68</Slides>
  <Notes>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   Working in the Shadows for Transparency: Russ Hiebert, LabourWatch, Nanos Research, and the Making of Bill C-377  Dr. Andrew Stevens Dr. Sean Tucker  Faculty of Business Administration University of Regina Wednesday, October 8, 2014  </vt:lpstr>
      <vt:lpstr>Acknowledgements</vt:lpstr>
      <vt:lpstr>Studying C-377</vt:lpstr>
      <vt:lpstr>Overview of Presentation</vt:lpstr>
      <vt:lpstr>                  Private Member’s Bill C-377</vt:lpstr>
      <vt:lpstr>                  Private Member’s Bill C-377</vt:lpstr>
      <vt:lpstr>                  Private Member’s Bill C-377</vt:lpstr>
      <vt:lpstr>                  Private Member’s Bill C-377</vt:lpstr>
      <vt:lpstr>Hiebert’s Model for Transparency</vt:lpstr>
      <vt:lpstr>Hiebert’s Model for Transparency</vt:lpstr>
      <vt:lpstr>The US Model for Union Financial Disclosure</vt:lpstr>
      <vt:lpstr>The US Model for Union Financial Disclosure</vt:lpstr>
      <vt:lpstr>Bill C-377 Timeline</vt:lpstr>
      <vt:lpstr>Bill C-377 Actors</vt:lpstr>
      <vt:lpstr>Laying the Ground Work for C-377:  Labour Watch and Public Opinion Polling</vt:lpstr>
      <vt:lpstr>Laying the Ground Work for C-377:  Labour Watch and Public Opinion Polling</vt:lpstr>
      <vt:lpstr>Laying the Ground Work for C-377:  Labour Watch and Public Opinion Polling</vt:lpstr>
      <vt:lpstr>The Opening Act: C-317</vt:lpstr>
      <vt:lpstr>Support for C-317</vt:lpstr>
      <vt:lpstr>C-317 Ruled Out of Order</vt:lpstr>
      <vt:lpstr>C-377 Unveiled</vt:lpstr>
      <vt:lpstr>C-377 Strong Out of the Gates </vt:lpstr>
      <vt:lpstr>Examples of Groups For and Against C-377</vt:lpstr>
      <vt:lpstr>The C-377 Lobbying Effort</vt:lpstr>
      <vt:lpstr>Dissent within the Harper Government Cabinet?</vt:lpstr>
      <vt:lpstr>Canada’s Most Influential Pollster</vt:lpstr>
      <vt:lpstr>Public Opinion Polling a Central Plank in the  Campaign for C-377</vt:lpstr>
      <vt:lpstr>Public Opinion Polling a Central Plank in the  Campaign for C-377</vt:lpstr>
      <vt:lpstr>Public Opinion Polling a Central Plank in the  Campaign for C-377</vt:lpstr>
      <vt:lpstr>A Big Push for C-377</vt:lpstr>
      <vt:lpstr>Nik Nanos Speaks at  2012 Merit Open Shop Conference</vt:lpstr>
      <vt:lpstr>Nik Nanos Speaks at  2012 Merit Open Shop Conference</vt:lpstr>
      <vt:lpstr>Nik Nanos Speaks at  2012 Merit Open Shop Conference</vt:lpstr>
      <vt:lpstr>C-377: Mission Accomplished?</vt:lpstr>
      <vt:lpstr>For this Important Day…</vt:lpstr>
      <vt:lpstr>C-377 in the Senate</vt:lpstr>
      <vt:lpstr>Resistance in the Red Chamber</vt:lpstr>
      <vt:lpstr>C-377 on Hold?</vt:lpstr>
      <vt:lpstr>The 2011 LabourWatch-Nanos Poll Revisited</vt:lpstr>
      <vt:lpstr>The 2011 LabourWatch-Nanos Poll Revisited</vt:lpstr>
      <vt:lpstr>The 2011 LabourWatch-Nanos Poll Revisited</vt:lpstr>
      <vt:lpstr>The 2011 LabourWatch-Nanos Poll Revisited</vt:lpstr>
      <vt:lpstr>The 2011 LabourWatch-Nanos Poll Revisited</vt:lpstr>
      <vt:lpstr>The 2011 LabourWatch-Nanos Poll Revisited</vt:lpstr>
      <vt:lpstr>The 2011 LabourWatch-Nanos Poll Revisited</vt:lpstr>
      <vt:lpstr>The 2011 LabourWatch-Nanos Poll Revisited</vt:lpstr>
      <vt:lpstr>The 2011 LabourWatch-Nanos Poll Revisited</vt:lpstr>
      <vt:lpstr>The 2011 LabourWatch-Nanos Poll Revisited</vt:lpstr>
      <vt:lpstr>The 2011 LabourWatch-Nanos Poll Revisited</vt:lpstr>
      <vt:lpstr>Marketing Research and Intelligence Association</vt:lpstr>
      <vt:lpstr>MRIA Code of Conduct and Good Practice</vt:lpstr>
      <vt:lpstr>The MRIA’s Decision in the CLC-Nanos Case</vt:lpstr>
      <vt:lpstr>A Different Story Inside the  MRIA Complaint Process</vt:lpstr>
      <vt:lpstr>A Different Story Inside the  MRIA Complaint Process</vt:lpstr>
      <vt:lpstr>A Different Story Inside the  MRIA Complaint Process</vt:lpstr>
      <vt:lpstr>         LabourWatch Removes Survey Question Nanos Research Version          LabourWatch Version</vt:lpstr>
      <vt:lpstr>Is Nanos Research in Compliance with the MRIA Decision?</vt:lpstr>
      <vt:lpstr>A New LabourWatch Poll</vt:lpstr>
      <vt:lpstr> Public Willingness to Endorse Transparency </vt:lpstr>
      <vt:lpstr>Hiebert Touts New LabourWatch Poll</vt:lpstr>
      <vt:lpstr>C-377 Makes a Comeback</vt:lpstr>
      <vt:lpstr>C-377 Makes a Comeback with  Polling as a Cover Story</vt:lpstr>
      <vt:lpstr>Harper Government Gives Full Support to C-377  </vt:lpstr>
      <vt:lpstr>Segal’s Response to Renewed Interest in C-377 </vt:lpstr>
      <vt:lpstr>Analysis of C-377 in the Context of the Conservative Anti-Union Agenda</vt:lpstr>
      <vt:lpstr>Final Thoughts on the Polling Industry</vt:lpstr>
      <vt:lpstr>Final Thoughts on the Polling Industry</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logo in yellow</dc:title>
  <dc:subject>School of Business Logo</dc:subject>
  <dc:creator>Leigh-Ann</dc:creator>
  <cp:lastModifiedBy>Sean Tucker</cp:lastModifiedBy>
  <cp:revision>787</cp:revision>
  <cp:lastPrinted>1998-06-23T18:26:53Z</cp:lastPrinted>
  <dcterms:created xsi:type="dcterms:W3CDTF">1997-01-17T14:32:30Z</dcterms:created>
  <dcterms:modified xsi:type="dcterms:W3CDTF">2014-10-08T20:13:08Z</dcterms:modified>
</cp:coreProperties>
</file>