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</p:sldIdLst>
  <p:sldSz cx="9144000" cy="5143500" type="screen16x9"/>
  <p:notesSz cx="6858000" cy="9144000"/>
  <p:embeddedFontLst>
    <p:embeddedFont>
      <p:font typeface="Karla" panose="020B060402020202020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Proxima Nova Semibold" panose="020B0604020202020204" charset="0"/>
      <p:regular r:id="rId18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43CFAF-5243-4D04-BBB2-F4E635E337B7}">
  <a:tblStyle styleId="{CF43CFAF-5243-4D04-BBB2-F4E635E337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4701f53f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4701f53f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4701f53f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4701f53f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4701f53f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4701f53f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4701f53f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4701f53f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5a68cae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5a68cae6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fe2aafa1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fe2aafa1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45a68cae6_1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45a68cae6_1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Incase they want out contact info, do not leave it on this slide during questions though.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417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roxima Nova Semibold"/>
              <a:buNone/>
              <a:defRPr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994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Font typeface="Proxima Nova Semibold"/>
              <a:buNone/>
              <a:defRPr sz="2800">
                <a:solidFill>
                  <a:srgbClr val="EFEF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237EB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237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Karla"/>
              <a:buChar char="●"/>
              <a:defRPr sz="1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ooks.uregina.ca/instructorgui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ooks.uregina.ca/instructorguide/chapter/key-dates-and-deadlines/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ging.pressbooks.directory/" TargetMode="External"/><Relationship Id="rId5" Type="http://schemas.openxmlformats.org/officeDocument/2006/relationships/hyperlink" Target="https://opentextbooks.uregina.ca/instructorguide/wp-admin/edit-comments.php" TargetMode="External"/><Relationship Id="rId4" Type="http://schemas.openxmlformats.org/officeDocument/2006/relationships/hyperlink" Target="https://opentextbooks.uregina.ca/instructorguide/chapter/travel-expens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/>
        </p:nvSpPr>
        <p:spPr>
          <a:xfrm>
            <a:off x="-1" y="-101444"/>
            <a:ext cx="6134987" cy="30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PRESSBOOKS: Flexible Learning Division</a:t>
            </a:r>
            <a:br>
              <a:rPr lang="en-US" sz="36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Instructor Guide</a:t>
            </a:r>
            <a:endParaRPr lang="en-US" sz="36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Gilbert Niyoyita</a:t>
            </a:r>
            <a:endParaRPr sz="18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081B942-EC6F-403A-80D3-7C81BA269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67" y="0"/>
            <a:ext cx="2303208" cy="39803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/>
        </p:nvSpPr>
        <p:spPr>
          <a:xfrm>
            <a:off x="99944" y="3168493"/>
            <a:ext cx="3024595" cy="103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PREVIOUS ISSUES with pdfs</a:t>
            </a:r>
            <a:endParaRPr sz="30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20"/>
          <p:cNvSpPr txBox="1"/>
          <p:nvPr/>
        </p:nvSpPr>
        <p:spPr>
          <a:xfrm>
            <a:off x="2698825" y="107875"/>
            <a:ext cx="636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b="1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Motivation for PB Instructor Guide</a:t>
            </a:r>
          </a:p>
        </p:txBody>
      </p:sp>
      <p:sp>
        <p:nvSpPr>
          <p:cNvPr id="74" name="Google Shape;74;p20"/>
          <p:cNvSpPr txBox="1"/>
          <p:nvPr/>
        </p:nvSpPr>
        <p:spPr>
          <a:xfrm>
            <a:off x="4059236" y="3685404"/>
            <a:ext cx="1586651" cy="108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More Formarting effort + time</a:t>
            </a:r>
            <a:endParaRPr sz="1600"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5" name="Google Shape;75;p20"/>
          <p:cNvSpPr txBox="1"/>
          <p:nvPr/>
        </p:nvSpPr>
        <p:spPr>
          <a:xfrm>
            <a:off x="6580584" y="4016957"/>
            <a:ext cx="14865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Frequent Need to repost pdfs</a:t>
            </a:r>
            <a:endParaRPr sz="1600"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6" name="Google Shape;76;p20"/>
          <p:cNvSpPr txBox="1"/>
          <p:nvPr/>
        </p:nvSpPr>
        <p:spPr>
          <a:xfrm>
            <a:off x="6424742" y="1667300"/>
            <a:ext cx="227269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Version control</a:t>
            </a:r>
            <a:br>
              <a:rPr lang="en" sz="1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 sz="1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&amp;</a:t>
            </a:r>
            <a:br>
              <a:rPr lang="en" sz="1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 sz="1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Content Management</a:t>
            </a:r>
            <a:endParaRPr sz="1600"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" name="Google Shape;77;p20"/>
          <p:cNvSpPr txBox="1"/>
          <p:nvPr/>
        </p:nvSpPr>
        <p:spPr>
          <a:xfrm>
            <a:off x="3758866" y="1503868"/>
            <a:ext cx="14865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Frequent change in information</a:t>
            </a:r>
            <a:endParaRPr sz="1600"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7" name="Graphic 6" descr="Clipboard with solid fill">
            <a:extLst>
              <a:ext uri="{FF2B5EF4-FFF2-40B4-BE49-F238E27FC236}">
                <a16:creationId xmlns:a16="http://schemas.microsoft.com/office/drawing/2014/main" id="{AF5E592E-ACEF-453E-83F7-5F318973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318" y="525695"/>
            <a:ext cx="1327765" cy="1327765"/>
          </a:xfrm>
          <a:prstGeom prst="rect">
            <a:avLst/>
          </a:prstGeom>
        </p:spPr>
      </p:pic>
      <p:pic>
        <p:nvPicPr>
          <p:cNvPr id="9" name="Picture 8" descr="Thumbs Down Handy">
            <a:extLst>
              <a:ext uri="{FF2B5EF4-FFF2-40B4-BE49-F238E27FC236}">
                <a16:creationId xmlns:a16="http://schemas.microsoft.com/office/drawing/2014/main" id="{5C28B3AA-09B9-43FF-84F5-ADEBF02EB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584" y="2501758"/>
            <a:ext cx="1787101" cy="1787101"/>
          </a:xfrm>
          <a:prstGeom prst="rect">
            <a:avLst/>
          </a:prstGeom>
        </p:spPr>
      </p:pic>
      <p:pic>
        <p:nvPicPr>
          <p:cNvPr id="5" name="Graphic 4" descr="Help outline">
            <a:extLst>
              <a:ext uri="{FF2B5EF4-FFF2-40B4-BE49-F238E27FC236}">
                <a16:creationId xmlns:a16="http://schemas.microsoft.com/office/drawing/2014/main" id="{591464B8-5EA6-4E7E-8AC3-613825F7B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4582" y="459067"/>
            <a:ext cx="1315069" cy="1315069"/>
          </a:xfrm>
          <a:prstGeom prst="rect">
            <a:avLst/>
          </a:prstGeom>
        </p:spPr>
      </p:pic>
      <p:pic>
        <p:nvPicPr>
          <p:cNvPr id="3" name="Graphic 2" descr="Alarm clock outline">
            <a:extLst>
              <a:ext uri="{FF2B5EF4-FFF2-40B4-BE49-F238E27FC236}">
                <a16:creationId xmlns:a16="http://schemas.microsoft.com/office/drawing/2014/main" id="{B507FE37-7C6B-475E-BC65-49C0C9147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6982" y="293810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21"/>
          <p:cNvCxnSpPr>
            <a:cxnSpLocks/>
          </p:cNvCxnSpPr>
          <p:nvPr/>
        </p:nvCxnSpPr>
        <p:spPr>
          <a:xfrm>
            <a:off x="0" y="2587202"/>
            <a:ext cx="8984512" cy="0"/>
          </a:xfrm>
          <a:prstGeom prst="straightConnector1">
            <a:avLst/>
          </a:prstGeom>
          <a:noFill/>
          <a:ln w="228600" cap="flat" cmpd="sng">
            <a:solidFill>
              <a:srgbClr val="237EB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21"/>
          <p:cNvSpPr/>
          <p:nvPr/>
        </p:nvSpPr>
        <p:spPr>
          <a:xfrm>
            <a:off x="73062" y="1369015"/>
            <a:ext cx="2189700" cy="2137800"/>
          </a:xfrm>
          <a:prstGeom prst="ellipse">
            <a:avLst/>
          </a:prstGeom>
          <a:solidFill>
            <a:srgbClr val="237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/>
          <p:nvPr/>
        </p:nvSpPr>
        <p:spPr>
          <a:xfrm>
            <a:off x="9419" y="3506815"/>
            <a:ext cx="3206335" cy="107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Guide sent to every instructor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Permanent link**</a:t>
            </a:r>
          </a:p>
        </p:txBody>
      </p:sp>
      <p:sp>
        <p:nvSpPr>
          <p:cNvPr id="87" name="Google Shape;87;p21"/>
          <p:cNvSpPr txBox="1"/>
          <p:nvPr/>
        </p:nvSpPr>
        <p:spPr>
          <a:xfrm>
            <a:off x="3215755" y="3380704"/>
            <a:ext cx="19974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Continuous update and archive content</a:t>
            </a:r>
            <a:endParaRPr sz="1800" b="1" dirty="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8" name="Google Shape;88;p21"/>
          <p:cNvSpPr txBox="1"/>
          <p:nvPr/>
        </p:nvSpPr>
        <p:spPr>
          <a:xfrm>
            <a:off x="6262543" y="3133671"/>
            <a:ext cx="2397362" cy="164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Possible to add interactive content (H5P plug-in) and more procedures are being moved to PB</a:t>
            </a:r>
          </a:p>
        </p:txBody>
      </p:sp>
      <p:sp>
        <p:nvSpPr>
          <p:cNvPr id="89" name="Google Shape;89;p21"/>
          <p:cNvSpPr/>
          <p:nvPr/>
        </p:nvSpPr>
        <p:spPr>
          <a:xfrm>
            <a:off x="455075" y="1739960"/>
            <a:ext cx="1425675" cy="1244179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1"/>
          <p:cNvSpPr txBox="1"/>
          <p:nvPr/>
        </p:nvSpPr>
        <p:spPr>
          <a:xfrm>
            <a:off x="219200" y="134675"/>
            <a:ext cx="33231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Our Plan</a:t>
            </a:r>
            <a:endParaRPr sz="30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85;p21">
            <a:extLst>
              <a:ext uri="{FF2B5EF4-FFF2-40B4-BE49-F238E27FC236}">
                <a16:creationId xmlns:a16="http://schemas.microsoft.com/office/drawing/2014/main" id="{E46E47F9-4DC2-4423-A305-0EB1413C0E02}"/>
              </a:ext>
            </a:extLst>
          </p:cNvPr>
          <p:cNvSpPr/>
          <p:nvPr/>
        </p:nvSpPr>
        <p:spPr>
          <a:xfrm>
            <a:off x="3379303" y="1216487"/>
            <a:ext cx="2189700" cy="2137800"/>
          </a:xfrm>
          <a:prstGeom prst="ellipse">
            <a:avLst/>
          </a:prstGeom>
          <a:solidFill>
            <a:srgbClr val="237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raphic 10" descr="Business Growth outline">
            <a:extLst>
              <a:ext uri="{FF2B5EF4-FFF2-40B4-BE49-F238E27FC236}">
                <a16:creationId xmlns:a16="http://schemas.microsoft.com/office/drawing/2014/main" id="{2ABB928A-F82F-4F16-8463-8F6790CAF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2822" y="1739960"/>
            <a:ext cx="1169281" cy="11692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487875" y="4200596"/>
            <a:ext cx="3388500" cy="6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Use Cases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473286" y="1673560"/>
            <a:ext cx="2668800" cy="18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HR now sends an updated version all the time.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No need to repost when content is updated(Permanent link)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Able to archive content that’s not useful during pandemic.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200" b="1" dirty="0">
              <a:solidFill>
                <a:srgbClr val="43434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6051752" y="1354340"/>
            <a:ext cx="2746678" cy="300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Easy to get information approved and Edited</a:t>
            </a:r>
            <a:br>
              <a:rPr lang="en" sz="1800" b="1" dirty="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 sz="1800" b="1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1. </a:t>
            </a:r>
            <a:r>
              <a:rPr lang="en" sz="1800" b="1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Dates</a:t>
            </a:r>
            <a:endParaRPr lang="en" sz="1800" b="1" dirty="0">
              <a:solidFill>
                <a:srgbClr val="FF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2. </a:t>
            </a:r>
            <a:r>
              <a:rPr lang="en" sz="1800" b="1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CBS and departments info approvals</a:t>
            </a:r>
            <a:endParaRPr lang="en" sz="1800" b="1" dirty="0">
              <a:solidFill>
                <a:srgbClr val="FF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3.Instant updates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4. </a:t>
            </a:r>
            <a:r>
              <a:rPr lang="en" sz="1800" b="1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 Feedback</a:t>
            </a:r>
            <a:endParaRPr lang="en" sz="1800" b="1" dirty="0">
              <a:solidFill>
                <a:srgbClr val="FF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5. </a:t>
            </a:r>
            <a:r>
              <a:rPr lang="en" sz="1800" b="1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Accessing the guide</a:t>
            </a:r>
            <a:br>
              <a:rPr lang="en" sz="1800" b="1" dirty="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</a:br>
            <a:endParaRPr sz="1800" b="1" dirty="0">
              <a:solidFill>
                <a:srgbClr val="43434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129" name="Google Shape;129;p23"/>
          <p:cNvGrpSpPr/>
          <p:nvPr/>
        </p:nvGrpSpPr>
        <p:grpSpPr>
          <a:xfrm>
            <a:off x="1126407" y="414551"/>
            <a:ext cx="1391740" cy="1317931"/>
            <a:chOff x="5973900" y="318475"/>
            <a:chExt cx="401900" cy="380575"/>
          </a:xfrm>
        </p:grpSpPr>
        <p:sp>
          <p:nvSpPr>
            <p:cNvPr id="130" name="Google Shape;130;p23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762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wood puzzle">
            <a:extLst>
              <a:ext uri="{FF2B5EF4-FFF2-40B4-BE49-F238E27FC236}">
                <a16:creationId xmlns:a16="http://schemas.microsoft.com/office/drawing/2014/main" id="{BE7EC910-F72B-4DB5-9E3D-463EBCDA9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8753" y="46038"/>
            <a:ext cx="2122575" cy="1415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7EB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 idx="4294967295"/>
          </p:nvPr>
        </p:nvSpPr>
        <p:spPr>
          <a:xfrm>
            <a:off x="142649" y="95058"/>
            <a:ext cx="3844560" cy="963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PB Recommendation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1643550" y="1058222"/>
            <a:ext cx="6068338" cy="128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Inability to add sub-chapters is a minor issue observed that could help us create knowledge management content with main and sub chapters.</a:t>
            </a:r>
            <a:endParaRPr sz="2000" b="1" i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/>
        </p:nvSpPr>
        <p:spPr>
          <a:xfrm>
            <a:off x="204140" y="215145"/>
            <a:ext cx="4984548" cy="1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Overall</a:t>
            </a:r>
            <a:endParaRPr sz="4400" b="1" i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Google Shape;207;p29">
            <a:extLst>
              <a:ext uri="{FF2B5EF4-FFF2-40B4-BE49-F238E27FC236}">
                <a16:creationId xmlns:a16="http://schemas.microsoft.com/office/drawing/2014/main" id="{3350C11E-E3FA-4900-98CF-33847309AEC3}"/>
              </a:ext>
            </a:extLst>
          </p:cNvPr>
          <p:cNvSpPr txBox="1"/>
          <p:nvPr/>
        </p:nvSpPr>
        <p:spPr>
          <a:xfrm>
            <a:off x="255750" y="1445994"/>
            <a:ext cx="4984548" cy="194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It has helped save time and been able to archive and publish content from one place with the least people and effort.</a:t>
            </a:r>
            <a:br>
              <a:rPr lang="en-US" sz="1800" b="1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1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-US" sz="1800" b="1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Users: Instructors/departments can also download pdfs if they like.</a:t>
            </a:r>
            <a:br>
              <a:rPr lang="en-US" sz="1800" b="1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1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</a:br>
            <a:endParaRPr sz="1800" b="1" i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7EB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/>
        </p:nvSpPr>
        <p:spPr>
          <a:xfrm>
            <a:off x="2167963" y="1821325"/>
            <a:ext cx="6359349" cy="144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gilbert.niyoyita@uregina.ca</a:t>
            </a:r>
            <a:br>
              <a:rPr lang="en-US" sz="3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</a:br>
            <a:endParaRPr sz="2400"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" name="Graphic 4" descr="Network with solid fill">
            <a:extLst>
              <a:ext uri="{FF2B5EF4-FFF2-40B4-BE49-F238E27FC236}">
                <a16:creationId xmlns:a16="http://schemas.microsoft.com/office/drawing/2014/main" id="{21867643-28D7-4BAF-8A05-E217466D9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637414" cy="1637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231</Words>
  <Application>Microsoft Office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Karla</vt:lpstr>
      <vt:lpstr>Montserrat</vt:lpstr>
      <vt:lpstr>Proxima Nova Semibold</vt:lpstr>
      <vt:lpstr>Simple Light</vt:lpstr>
      <vt:lpstr>PowerPoint Presentation</vt:lpstr>
      <vt:lpstr>PowerPoint Presentation</vt:lpstr>
      <vt:lpstr>PowerPoint Presentation</vt:lpstr>
      <vt:lpstr>Use Cases</vt:lpstr>
      <vt:lpstr>PB Recommendation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GILBERT NIYOYITA</cp:lastModifiedBy>
  <cp:revision>26</cp:revision>
  <dcterms:modified xsi:type="dcterms:W3CDTF">2021-02-10T19:59:05Z</dcterms:modified>
</cp:coreProperties>
</file>