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4" r:id="rId1"/>
  </p:sldMasterIdLst>
  <p:notesMasterIdLst>
    <p:notesMasterId r:id="rId18"/>
  </p:notesMasterIdLst>
  <p:handoutMasterIdLst>
    <p:handoutMasterId r:id="rId19"/>
  </p:handoutMasterIdLst>
  <p:sldIdLst>
    <p:sldId id="258" r:id="rId2"/>
    <p:sldId id="259" r:id="rId3"/>
    <p:sldId id="270" r:id="rId4"/>
    <p:sldId id="269" r:id="rId5"/>
    <p:sldId id="271" r:id="rId6"/>
    <p:sldId id="272" r:id="rId7"/>
    <p:sldId id="278" r:id="rId8"/>
    <p:sldId id="279" r:id="rId9"/>
    <p:sldId id="280" r:id="rId10"/>
    <p:sldId id="260" r:id="rId11"/>
    <p:sldId id="273" r:id="rId12"/>
    <p:sldId id="274" r:id="rId13"/>
    <p:sldId id="277" r:id="rId14"/>
    <p:sldId id="276" r:id="rId15"/>
    <p:sldId id="275" r:id="rId16"/>
    <p:sldId id="281" r:id="rId1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6182" autoAdjust="0"/>
  </p:normalViewPr>
  <p:slideViewPr>
    <p:cSldViewPr showGuides="1">
      <p:cViewPr varScale="1">
        <p:scale>
          <a:sx n="66" d="100"/>
          <a:sy n="66" d="100"/>
        </p:scale>
        <p:origin x="679" y="24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3/17/2022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3/17/2022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1883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Stack of book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 descr="Stack of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2674-2566-45AE-94AD-E86BDA079279}" type="datetime1">
              <a:rPr lang="en-US" smtClean="0"/>
              <a:t>3/17/2022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Jenn de Lugt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7EBD-2A22-4B1D-9A20-C593A758578B}" type="datetime1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Jenn de Lugt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30A2-FB68-4554-86E0-F9CBA0F2B0F0}" type="datetime1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Jenn de Lugt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E4D4-3E41-4E75-8EA9-4572641E5D48}" type="datetime1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Jenn de Lugt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 of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236E-4F8B-4269-BEB6-2347FBA39AA7}" type="datetime1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Jenn de Lugt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BC1A-3230-42C6-8AD5-067DE43D6E98}" type="datetime1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Jenn de Lugt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2309-BA69-4368-B66B-9A39A15F1C5F}" type="datetime1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Jenn de Lugt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3A6A-9D04-4B6B-B528-024B08F0B344}" type="datetime1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Jenn de Lugt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7475-F844-47EC-9EF4-17BD68E45A31}" type="datetime1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Jenn de Lugt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D8C4-68F3-40D0-A0C2-ADBC2CCFCDD3}" type="datetime1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Jenn de Lugt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7487-DE96-4ACB-8D67-5A6BDD0408E9}" type="datetime1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Jenn de Lugt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F1367DF0-09A1-4CB7-8F8F-2DF2FA106E24}" type="datetime1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Jenn de Lugt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Universal Design for Learning in Post Secondary Education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741760"/>
          </a:xfrm>
        </p:spPr>
        <p:txBody>
          <a:bodyPr/>
          <a:lstStyle/>
          <a:p>
            <a:r>
              <a:rPr lang="en-US" dirty="0" smtClean="0"/>
              <a:t>UDL 101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1600" dirty="0" smtClean="0"/>
              <a:t>Jenn de Lugt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Lectures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628800"/>
            <a:ext cx="10157354" cy="4752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Generally lectures consist of: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Lectures (the human element</a:t>
            </a:r>
            <a:r>
              <a:rPr lang="en-US" sz="2200" dirty="0" smtClean="0">
                <a:cs typeface="Arial" panose="020B0604020202020204" pitchFamily="34" charset="0"/>
              </a:rPr>
              <a:t>—expression</a:t>
            </a:r>
            <a:r>
              <a:rPr lang="en-US" sz="2200" dirty="0" smtClean="0"/>
              <a:t>)</a:t>
            </a: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Readings (the background information)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PowerPoints (a visual summary)</a:t>
            </a:r>
          </a:p>
          <a:p>
            <a:pPr marL="0" indent="0">
              <a:buNone/>
            </a:pPr>
            <a:r>
              <a:rPr lang="en-US" dirty="0" smtClean="0"/>
              <a:t>UDL considerations for lectures: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Alternate/combined modalities e.g. sign language, visual and verbal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R</a:t>
            </a:r>
            <a:r>
              <a:rPr lang="en-US" dirty="0" smtClean="0"/>
              <a:t>ecorded (audio and/or video)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n-US" dirty="0">
                <a:cs typeface="Arial" panose="020B0604020202020204" pitchFamily="34" charset="0"/>
              </a:rPr>
              <a:t>posted online, available to </a:t>
            </a:r>
            <a:r>
              <a:rPr lang="en-US" dirty="0" smtClean="0">
                <a:cs typeface="Arial" panose="020B0604020202020204" pitchFamily="34" charset="0"/>
              </a:rPr>
              <a:t>all</a:t>
            </a:r>
            <a:endParaRPr lang="en-US" dirty="0" smtClean="0"/>
          </a:p>
          <a:p>
            <a:pPr lvl="2"/>
            <a:r>
              <a:rPr lang="en-US" dirty="0">
                <a:cs typeface="Arial" panose="020B0604020202020204" pitchFamily="34" charset="0"/>
              </a:rPr>
              <a:t>M</a:t>
            </a:r>
            <a:r>
              <a:rPr lang="en-US" dirty="0" smtClean="0">
                <a:cs typeface="Arial" panose="020B0604020202020204" pitchFamily="34" charset="0"/>
              </a:rPr>
              <a:t>ore accessible through time and place</a:t>
            </a:r>
          </a:p>
          <a:p>
            <a:pPr lvl="2"/>
            <a:r>
              <a:rPr lang="en-US" dirty="0" smtClean="0">
                <a:cs typeface="Arial" panose="020B0604020202020204" pitchFamily="34" charset="0"/>
              </a:rPr>
              <a:t>Can be stopped and started, replayed, etc.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cs typeface="Arial" panose="020B0604020202020204" pitchFamily="34" charset="0"/>
              </a:rPr>
              <a:t>Note taker (or takers)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n-US" dirty="0" smtClean="0">
                <a:cs typeface="Arial" panose="020B0604020202020204" pitchFamily="34" charset="0"/>
              </a:rPr>
              <a:t>posted online, available to all</a:t>
            </a:r>
          </a:p>
          <a:p>
            <a:pPr lvl="2"/>
            <a:r>
              <a:rPr lang="en-US" dirty="0" smtClean="0">
                <a:cs typeface="Arial" panose="020B0604020202020204" pitchFamily="34" charset="0"/>
              </a:rPr>
              <a:t>Can be assigned and included as part of the participation mark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Lectures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UDL considerations for readings: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Textbooks (and other readings) are inherently inflexible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Many texts have a digital format (more accessible)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Consider web alternatives</a:t>
            </a:r>
          </a:p>
          <a:p>
            <a:pPr marL="0" indent="0">
              <a:buNone/>
            </a:pPr>
            <a:r>
              <a:rPr lang="en-US" dirty="0" smtClean="0"/>
              <a:t>UDL considerations for PowerPoint: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Use Microsoft “accessible templates”</a:t>
            </a:r>
          </a:p>
          <a:p>
            <a:pPr lvl="2"/>
            <a:r>
              <a:rPr lang="en-US" dirty="0" smtClean="0"/>
              <a:t>Ensures s</a:t>
            </a:r>
            <a:r>
              <a:rPr lang="en-CA" dirty="0" err="1" smtClean="0"/>
              <a:t>lide</a:t>
            </a:r>
            <a:r>
              <a:rPr lang="en-CA" dirty="0" smtClean="0"/>
              <a:t> </a:t>
            </a:r>
            <a:r>
              <a:rPr lang="en-CA" dirty="0"/>
              <a:t>design, </a:t>
            </a:r>
            <a:r>
              <a:rPr lang="en-CA" dirty="0" smtClean="0"/>
              <a:t>colours</a:t>
            </a:r>
            <a:r>
              <a:rPr lang="en-CA" dirty="0"/>
              <a:t>, contrast, and fonts are accessible for all </a:t>
            </a:r>
            <a:endParaRPr lang="en-CA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CA" dirty="0" smtClean="0"/>
              <a:t>Minimize </a:t>
            </a:r>
            <a:r>
              <a:rPr lang="en-CA" dirty="0" smtClean="0"/>
              <a:t>written content </a:t>
            </a:r>
            <a:r>
              <a:rPr lang="en-CA" dirty="0" smtClean="0"/>
              <a:t>and use visuals where possible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CA" dirty="0" smtClean="0"/>
              <a:t>Enhances lecture structure and engagement (visual and verbal)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4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Discussions/Activities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7515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UDL considerations for group </a:t>
            </a:r>
            <a:r>
              <a:rPr lang="en-US" dirty="0"/>
              <a:t>d</a:t>
            </a:r>
            <a:r>
              <a:rPr lang="en-US" dirty="0" smtClean="0"/>
              <a:t>iscussions: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Often used to augment/supplement lectures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For some students (e.g. students with Specific Learning Disorders) the interactive nature of smaller groups helps them engage (in contrast to their passivity in lectures)</a:t>
            </a:r>
          </a:p>
          <a:p>
            <a:pPr lvl="2"/>
            <a:r>
              <a:rPr lang="en-US" dirty="0" smtClean="0"/>
              <a:t>More engaging and relevant</a:t>
            </a:r>
          </a:p>
          <a:p>
            <a:pPr lvl="2"/>
            <a:r>
              <a:rPr lang="en-US" dirty="0" smtClean="0"/>
              <a:t>More confident in participating and contributing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Encourages </a:t>
            </a:r>
            <a:r>
              <a:rPr lang="en-CA" dirty="0" smtClean="0"/>
              <a:t>complex, active, </a:t>
            </a:r>
            <a:r>
              <a:rPr lang="en-CA" dirty="0"/>
              <a:t>group-based construction of knowledge </a:t>
            </a:r>
            <a:r>
              <a:rPr lang="en-CA" dirty="0" smtClean="0"/>
              <a:t>rather </a:t>
            </a:r>
            <a:r>
              <a:rPr lang="en-CA" dirty="0"/>
              <a:t>than simple </a:t>
            </a:r>
            <a:r>
              <a:rPr lang="en-CA" dirty="0" smtClean="0"/>
              <a:t>delivery of information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CA" dirty="0" smtClean="0"/>
              <a:t>Applying UDL principles, students can:</a:t>
            </a:r>
          </a:p>
          <a:p>
            <a:pPr lvl="2"/>
            <a:r>
              <a:rPr lang="en-CA" dirty="0" smtClean="0"/>
              <a:t>Choose topic</a:t>
            </a:r>
          </a:p>
          <a:p>
            <a:pPr lvl="2"/>
            <a:r>
              <a:rPr lang="en-CA" dirty="0" smtClean="0"/>
              <a:t>Choose groups (size and constitution)</a:t>
            </a:r>
          </a:p>
          <a:p>
            <a:pPr lvl="2"/>
            <a:r>
              <a:rPr lang="en-CA" dirty="0" smtClean="0"/>
              <a:t>Choose role (note taker, presenter, etc.)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4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UDL in the Sciences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UDL considerations for the sciences: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Provide written and verbal instruction, as well as visual aids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Allow extra time for setup and task completion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Use plastic instead of glass where possible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CA" dirty="0" smtClean="0"/>
              <a:t>Make lab </a:t>
            </a:r>
            <a:r>
              <a:rPr lang="en-CA" dirty="0"/>
              <a:t>signs and equipment labels in large print, with high </a:t>
            </a:r>
            <a:r>
              <a:rPr lang="en-CA" dirty="0" smtClean="0"/>
              <a:t>contrast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CA" dirty="0" smtClean="0"/>
              <a:t>Maintain wide aisles for accessibility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CA" dirty="0" smtClean="0"/>
              <a:t>Install a mirror above a demonstration area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CA" dirty="0" smtClean="0"/>
              <a:t>Provide </a:t>
            </a:r>
            <a:r>
              <a:rPr lang="en-CA" dirty="0"/>
              <a:t>gloves for handling wet or slippery </a:t>
            </a:r>
            <a:r>
              <a:rPr lang="en-CA" dirty="0" smtClean="0"/>
              <a:t>items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CA" dirty="0" smtClean="0"/>
              <a:t>Use </a:t>
            </a:r>
            <a:r>
              <a:rPr lang="en-CA" dirty="0"/>
              <a:t>lever controls instead of </a:t>
            </a:r>
            <a:r>
              <a:rPr lang="en-CA" dirty="0" smtClean="0"/>
              <a:t>knobs where possible</a:t>
            </a:r>
            <a:endParaRPr lang="en-CA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CA" dirty="0"/>
              <a:t>Make sure fields sites are </a:t>
            </a:r>
            <a:r>
              <a:rPr lang="en-CA" dirty="0" smtClean="0"/>
              <a:t>accessible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6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556792"/>
            <a:ext cx="10157354" cy="46154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UDL considerations for assessment </a:t>
            </a:r>
            <a:r>
              <a:rPr lang="en-US" dirty="0"/>
              <a:t>p</a:t>
            </a:r>
            <a:r>
              <a:rPr lang="en-US" dirty="0" smtClean="0"/>
              <a:t>ractices: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CA" dirty="0"/>
              <a:t>T</a:t>
            </a:r>
            <a:r>
              <a:rPr lang="en-CA" dirty="0" smtClean="0"/>
              <a:t>he </a:t>
            </a:r>
            <a:r>
              <a:rPr lang="en-CA" dirty="0"/>
              <a:t>ways </a:t>
            </a:r>
            <a:r>
              <a:rPr lang="en-CA" dirty="0" smtClean="0"/>
              <a:t>in which </a:t>
            </a:r>
            <a:r>
              <a:rPr lang="en-CA" dirty="0"/>
              <a:t>students are required to demonstrate and express what they </a:t>
            </a:r>
            <a:r>
              <a:rPr lang="en-CA" dirty="0" smtClean="0"/>
              <a:t>have learned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CA" dirty="0" smtClean="0"/>
              <a:t>Multiple means of expression should be provided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CA" dirty="0" smtClean="0"/>
              <a:t>Examples:</a:t>
            </a:r>
          </a:p>
          <a:p>
            <a:pPr lvl="2"/>
            <a:r>
              <a:rPr lang="en-CA" dirty="0" smtClean="0"/>
              <a:t>Quizzes/tests/exams (consider removing or being flexible with time constraints)</a:t>
            </a:r>
          </a:p>
          <a:p>
            <a:pPr lvl="2"/>
            <a:r>
              <a:rPr lang="en-CA" dirty="0" smtClean="0"/>
              <a:t>Projects</a:t>
            </a:r>
          </a:p>
          <a:p>
            <a:pPr lvl="2"/>
            <a:r>
              <a:rPr lang="en-CA" dirty="0" smtClean="0"/>
              <a:t>Portfolios </a:t>
            </a:r>
          </a:p>
          <a:p>
            <a:pPr lvl="2"/>
            <a:r>
              <a:rPr lang="en-CA" dirty="0" smtClean="0"/>
              <a:t>Research papers</a:t>
            </a:r>
          </a:p>
          <a:p>
            <a:pPr lvl="2"/>
            <a:r>
              <a:rPr lang="en-CA" dirty="0" smtClean="0"/>
              <a:t>Blog/website production</a:t>
            </a:r>
          </a:p>
          <a:p>
            <a:pPr lvl="2"/>
            <a:r>
              <a:rPr lang="en-CA" dirty="0" smtClean="0"/>
              <a:t>Creative work (e.g. a play, video, novel, or comic strip)	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CA" dirty="0" smtClean="0"/>
              <a:t>Consider being </a:t>
            </a:r>
            <a:r>
              <a:rPr lang="en-CA" dirty="0" smtClean="0"/>
              <a:t>flexible with timelines and </a:t>
            </a:r>
            <a:r>
              <a:rPr lang="en-CA" dirty="0" smtClean="0"/>
              <a:t>allowing </a:t>
            </a:r>
            <a:r>
              <a:rPr lang="en-CA" dirty="0" smtClean="0"/>
              <a:t>re-writes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3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UDL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multiple sensory modalities where possible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 subtitles/captioning with videos and Zoom video conferencing</a:t>
            </a:r>
          </a:p>
          <a:p>
            <a:pPr lvl="1"/>
            <a:r>
              <a:rPr lang="en-CA" dirty="0" smtClean="0"/>
              <a:t>Provide </a:t>
            </a:r>
            <a:r>
              <a:rPr lang="en-CA" dirty="0"/>
              <a:t>text alternatives for all </a:t>
            </a:r>
            <a:r>
              <a:rPr lang="en-CA" dirty="0" smtClean="0"/>
              <a:t>audio/video e.g. incorporate </a:t>
            </a:r>
            <a:r>
              <a:rPr lang="en-CA" dirty="0"/>
              <a:t>sounds and descriptions of visual </a:t>
            </a:r>
            <a:r>
              <a:rPr lang="en-CA" dirty="0" smtClean="0"/>
              <a:t>content (e.g. “spinning and laughing”)</a:t>
            </a:r>
            <a:endParaRPr lang="en-US" dirty="0" smtClean="0"/>
          </a:p>
          <a:p>
            <a:r>
              <a:rPr lang="en-US" dirty="0" smtClean="0"/>
              <a:t>Use peer mentoring</a:t>
            </a:r>
            <a:r>
              <a:rPr lang="en-US" dirty="0" smtClean="0">
                <a:cs typeface="Arial" panose="020B0604020202020204" pitchFamily="34" charset="0"/>
              </a:rPr>
              <a:t>—bi-directional benefits</a:t>
            </a:r>
          </a:p>
          <a:p>
            <a:r>
              <a:rPr lang="en-US" dirty="0" smtClean="0">
                <a:cs typeface="Arial" panose="020B0604020202020204" pitchFamily="34" charset="0"/>
              </a:rPr>
              <a:t>Create accessible documents</a:t>
            </a:r>
          </a:p>
          <a:p>
            <a:pPr lvl="1"/>
            <a:r>
              <a:rPr lang="en-US" dirty="0" smtClean="0"/>
              <a:t>Use logical sequencing with headings</a:t>
            </a:r>
          </a:p>
          <a:p>
            <a:pPr lvl="1"/>
            <a:r>
              <a:rPr lang="en-US" dirty="0" smtClean="0"/>
              <a:t>Use tables/charts where possible</a:t>
            </a:r>
          </a:p>
          <a:p>
            <a:pPr lvl="1"/>
            <a:r>
              <a:rPr lang="en-US" dirty="0" smtClean="0"/>
              <a:t>Use effective images to support concepts</a:t>
            </a:r>
          </a:p>
          <a:p>
            <a:pPr lvl="1"/>
            <a:r>
              <a:rPr lang="en-US" dirty="0" smtClean="0"/>
              <a:t>Use an online “accessibility checker”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3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UDL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Choice in topic and presentation/assessment mode, encourages student:</a:t>
            </a:r>
          </a:p>
          <a:p>
            <a:pPr lvl="1"/>
            <a:r>
              <a:rPr lang="en-CA" dirty="0" smtClean="0"/>
              <a:t>Engagement</a:t>
            </a:r>
          </a:p>
          <a:p>
            <a:pPr lvl="1"/>
            <a:r>
              <a:rPr lang="en-CA" dirty="0" smtClean="0"/>
              <a:t>Motivation </a:t>
            </a:r>
            <a:endParaRPr lang="en-CA" dirty="0" smtClean="0"/>
          </a:p>
          <a:p>
            <a:pPr lvl="1"/>
            <a:r>
              <a:rPr lang="en-CA" dirty="0" smtClean="0"/>
              <a:t>Autonomy</a:t>
            </a:r>
            <a:r>
              <a:rPr lang="en-CA" dirty="0" smtClean="0">
                <a:cs typeface="Arial" panose="020B0604020202020204" pitchFamily="34" charset="0"/>
              </a:rPr>
              <a:t>—encourages </a:t>
            </a:r>
            <a:r>
              <a:rPr lang="en-CA" dirty="0">
                <a:cs typeface="Arial" panose="020B0604020202020204" pitchFamily="34" charset="0"/>
              </a:rPr>
              <a:t>the learner to be strategic and goal-directed </a:t>
            </a:r>
            <a:endParaRPr lang="en-CA" dirty="0" smtClean="0"/>
          </a:p>
          <a:p>
            <a:r>
              <a:rPr lang="en-US" dirty="0" smtClean="0"/>
              <a:t>Leads to:</a:t>
            </a:r>
          </a:p>
          <a:p>
            <a:pPr lvl="1"/>
            <a:r>
              <a:rPr lang="en-US" dirty="0" smtClean="0"/>
              <a:t>Greater </a:t>
            </a:r>
            <a:r>
              <a:rPr lang="en-US" dirty="0" smtClean="0"/>
              <a:t>buy-in </a:t>
            </a:r>
            <a:r>
              <a:rPr lang="en-US" dirty="0" smtClean="0"/>
              <a:t>and school satisfaction</a:t>
            </a:r>
          </a:p>
          <a:p>
            <a:pPr lvl="1"/>
            <a:r>
              <a:rPr lang="en-US" dirty="0" smtClean="0"/>
              <a:t>Better attendance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mproved grades and better learning</a:t>
            </a:r>
          </a:p>
          <a:p>
            <a:pPr lvl="1"/>
            <a:r>
              <a:rPr lang="en-US" dirty="0" smtClean="0"/>
              <a:t>Improved self concept and future career opportunities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9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Universal Design for Learning (UDL)?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584" y="1916832"/>
            <a:ext cx="10157354" cy="4470400"/>
          </a:xfrm>
        </p:spPr>
        <p:txBody>
          <a:bodyPr/>
          <a:lstStyle/>
          <a:p>
            <a:r>
              <a:rPr lang="en-US" dirty="0" smtClean="0"/>
              <a:t>Reduces barriers making learning more accessible to all students</a:t>
            </a:r>
          </a:p>
          <a:p>
            <a:r>
              <a:rPr lang="en-US" dirty="0" smtClean="0"/>
              <a:t>Benefits students with and without disabilities through:</a:t>
            </a:r>
          </a:p>
          <a:p>
            <a:pPr lvl="1"/>
            <a:r>
              <a:rPr lang="en-US" dirty="0" smtClean="0"/>
              <a:t>Greater opportunities for engagement</a:t>
            </a:r>
          </a:p>
          <a:p>
            <a:pPr lvl="1"/>
            <a:r>
              <a:rPr lang="en-US" dirty="0" smtClean="0"/>
              <a:t>Improved motivation through autonomy and choice</a:t>
            </a:r>
          </a:p>
          <a:p>
            <a:r>
              <a:rPr lang="en-US" dirty="0" smtClean="0"/>
              <a:t>By broadly benefitting all students, the proactive approach of UDL reduces/eliminates the need </a:t>
            </a:r>
            <a:r>
              <a:rPr lang="en-US" smtClean="0"/>
              <a:t>for individualized accommodations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Three Principals of UDL</a:t>
            </a:r>
            <a:endParaRPr lang="en-CA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34598" y="1700808"/>
            <a:ext cx="3469493" cy="4626631"/>
          </a:xfrm>
        </p:spPr>
        <p:txBody>
          <a:bodyPr/>
          <a:lstStyle/>
          <a:p>
            <a:pPr marL="0" indent="0" algn="ctr">
              <a:buNone/>
            </a:pPr>
            <a:r>
              <a:rPr lang="en-CA" b="1" dirty="0" smtClean="0"/>
              <a:t>Engagement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CA" b="1" dirty="0" smtClean="0"/>
              <a:t>(motivating)</a:t>
            </a:r>
            <a:endParaRPr lang="en-CA" dirty="0" smtClean="0"/>
          </a:p>
          <a:p>
            <a:r>
              <a:rPr lang="en-CA" sz="2200" dirty="0" smtClean="0"/>
              <a:t>The </a:t>
            </a:r>
            <a:r>
              <a:rPr lang="en-CA" sz="2200" i="1" dirty="0" smtClean="0"/>
              <a:t>why</a:t>
            </a:r>
            <a:r>
              <a:rPr lang="en-CA" sz="2200" dirty="0" smtClean="0"/>
              <a:t> of learning</a:t>
            </a:r>
          </a:p>
          <a:p>
            <a:r>
              <a:rPr lang="en-CA" sz="2200" dirty="0" smtClean="0"/>
              <a:t>Multiple ways of motivating</a:t>
            </a:r>
          </a:p>
          <a:p>
            <a:r>
              <a:rPr lang="en-CA" sz="2200" dirty="0" smtClean="0"/>
              <a:t>Provide choice</a:t>
            </a:r>
          </a:p>
          <a:p>
            <a:r>
              <a:rPr lang="en-CA" sz="2200" dirty="0" smtClean="0"/>
              <a:t>Increases interest and effort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7636029" y="1700808"/>
            <a:ext cx="3638633" cy="4626631"/>
          </a:xfrm>
        </p:spPr>
        <p:txBody>
          <a:bodyPr/>
          <a:lstStyle/>
          <a:p>
            <a:pPr marL="0" indent="0" algn="ctr">
              <a:buNone/>
            </a:pPr>
            <a:r>
              <a:rPr lang="en-CA" b="1" dirty="0" smtClean="0"/>
              <a:t>Action and Expression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CA" b="1" dirty="0" smtClean="0"/>
              <a:t>(assessing)</a:t>
            </a:r>
            <a:endParaRPr lang="en-CA" dirty="0" smtClean="0"/>
          </a:p>
          <a:p>
            <a:r>
              <a:rPr lang="en-CA" sz="2200" dirty="0" smtClean="0"/>
              <a:t>The </a:t>
            </a:r>
            <a:r>
              <a:rPr lang="en-CA" sz="2200" i="1" dirty="0" smtClean="0"/>
              <a:t>how </a:t>
            </a:r>
            <a:r>
              <a:rPr lang="en-CA" sz="2200" dirty="0" smtClean="0"/>
              <a:t>of learning</a:t>
            </a:r>
          </a:p>
          <a:p>
            <a:r>
              <a:rPr lang="en-CA" sz="2200" dirty="0" smtClean="0"/>
              <a:t>Multiple ways of </a:t>
            </a:r>
            <a:r>
              <a:rPr lang="en-CA" sz="2200" dirty="0" smtClean="0"/>
              <a:t>assessing what students have learned</a:t>
            </a:r>
            <a:endParaRPr lang="en-CA" sz="2200" dirty="0" smtClean="0"/>
          </a:p>
          <a:p>
            <a:r>
              <a:rPr lang="en-CA" sz="2200" dirty="0" smtClean="0"/>
              <a:t>Choice in how learning demonstrated</a:t>
            </a:r>
            <a:endParaRPr lang="en-CA" sz="2200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209096" y="1700808"/>
            <a:ext cx="3426934" cy="4626631"/>
          </a:xfrm>
        </p:spPr>
        <p:txBody>
          <a:bodyPr/>
          <a:lstStyle/>
          <a:p>
            <a:pPr marL="0" indent="0" algn="ctr">
              <a:buNone/>
            </a:pPr>
            <a:r>
              <a:rPr lang="en-CA" b="1" dirty="0" smtClean="0"/>
              <a:t>Representation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CA" b="1" dirty="0" smtClean="0"/>
              <a:t>(teaching)</a:t>
            </a:r>
            <a:endParaRPr lang="en-CA" dirty="0" smtClean="0"/>
          </a:p>
          <a:p>
            <a:r>
              <a:rPr lang="en-CA" sz="2200" dirty="0" smtClean="0"/>
              <a:t>The </a:t>
            </a:r>
            <a:r>
              <a:rPr lang="en-CA" sz="2200" i="1" dirty="0" smtClean="0"/>
              <a:t>what</a:t>
            </a:r>
            <a:r>
              <a:rPr lang="en-CA" sz="2200" dirty="0" smtClean="0"/>
              <a:t> of learning</a:t>
            </a:r>
          </a:p>
          <a:p>
            <a:r>
              <a:rPr lang="en-CA" sz="2200" dirty="0" smtClean="0"/>
              <a:t>Multiple ways of teaching/presenting</a:t>
            </a:r>
            <a:endParaRPr lang="en-CA" sz="22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1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UDL in Post Secondary Education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Practical Applications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9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Student </a:t>
            </a:r>
            <a:r>
              <a:rPr lang="en-US" dirty="0"/>
              <a:t>D</a:t>
            </a:r>
            <a:r>
              <a:rPr lang="en-US" dirty="0" smtClean="0"/>
              <a:t>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844" y="1628800"/>
            <a:ext cx="10513168" cy="482453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student with ADHD (Attention Deficit Hyperactivity Disorder) may thrive on spontaneity and excitement, whereas a student on the Autism Spectrum may prefer predictability and routine</a:t>
            </a:r>
          </a:p>
          <a:p>
            <a:r>
              <a:rPr lang="en-US" sz="2000" dirty="0" smtClean="0"/>
              <a:t>Some students may prefer the social aspect of group work, whereas others would prefer to work alone or in pairs</a:t>
            </a:r>
          </a:p>
          <a:p>
            <a:r>
              <a:rPr lang="en-US" sz="2000" dirty="0" smtClean="0"/>
              <a:t>Students with Specific Learning Disorders (or Learning Disabilities) may require more time to complete a task, or may require Assistive Technology (e.g. text-to-speech, or speech-to-text programs)</a:t>
            </a:r>
          </a:p>
          <a:p>
            <a:r>
              <a:rPr lang="en-US" sz="2000" dirty="0" smtClean="0"/>
              <a:t>A student with mobility (or auditory, or vison) challenges may need a certain physical layout of the classroom in order for it to be accessible for them</a:t>
            </a:r>
          </a:p>
          <a:p>
            <a:r>
              <a:rPr lang="en-US" sz="2000" dirty="0" smtClean="0"/>
              <a:t>Students with mental health challenges may require attendance and deadline flexibility/leniency 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1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Considering </a:t>
            </a:r>
            <a:r>
              <a:rPr lang="en-US" dirty="0" smtClean="0"/>
              <a:t>Student </a:t>
            </a:r>
            <a:r>
              <a:rPr lang="en-US" dirty="0"/>
              <a:t>D</a:t>
            </a:r>
            <a:r>
              <a:rPr lang="en-US" dirty="0" smtClean="0"/>
              <a:t>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628800"/>
            <a:ext cx="10157354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This is not to suggest something different is needed for each of these students…</a:t>
            </a:r>
          </a:p>
          <a:p>
            <a:pPr marL="0" indent="0">
              <a:buNone/>
            </a:pPr>
            <a:r>
              <a:rPr lang="en-US" dirty="0" smtClean="0"/>
              <a:t>And, it is not to suggest outcome expectations should be lowered…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By implementing UDL proactively and preemptively, the need for specific individualized accommodations are reduced (or eliminated)</a:t>
            </a: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Think of UDL as “setting the stage” for the diversity you are likely to have in any given classroom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Consider UDL as framework within which </a:t>
            </a:r>
            <a:r>
              <a:rPr lang="en-US" sz="2200" i="1" dirty="0" smtClean="0"/>
              <a:t>all</a:t>
            </a:r>
            <a:r>
              <a:rPr lang="en-US" sz="2200" dirty="0" smtClean="0"/>
              <a:t> students can best learn, regardless of ability</a:t>
            </a:r>
            <a:r>
              <a:rPr lang="en-US" sz="2200" dirty="0" smtClean="0">
                <a:cs typeface="Arial" panose="020B0604020202020204" pitchFamily="34" charset="0"/>
              </a:rPr>
              <a:t>—consider UDL as providing learning opportunities available to all students</a:t>
            </a:r>
            <a:endParaRPr lang="en-US" sz="2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5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44" y="836712"/>
            <a:ext cx="4113007" cy="1397000"/>
          </a:xfrm>
        </p:spPr>
        <p:txBody>
          <a:bodyPr/>
          <a:lstStyle/>
          <a:p>
            <a:r>
              <a:rPr lang="en-CA" dirty="0" smtClean="0"/>
              <a:t>Think of a Ramp…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316" y="817414"/>
            <a:ext cx="5910072" cy="531571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5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UDL in Post Secondary Education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Practical Applications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3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Post Secondary Education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477" y="1844824"/>
            <a:ext cx="10157354" cy="4470400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Post Secondary Education typically includes: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 smtClean="0"/>
              <a:t>Lectures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Group </a:t>
            </a:r>
            <a:r>
              <a:rPr lang="en-US" dirty="0" smtClean="0"/>
              <a:t>discussions/activities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Lab 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Field 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Assessment </a:t>
            </a:r>
            <a:endParaRPr lang="en-CA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CA" dirty="0"/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9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.potx" id="{CE426E4B-AEF0-4DB0-AA06-9B9EF2E62E1A}" vid="{EB2D3276-CBF5-48AD-B47E-C2D79CA4C86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</Template>
  <TotalTime>1136</TotalTime>
  <Words>918</Words>
  <Application>Microsoft Office PowerPoint</Application>
  <PresentationFormat>Custom</PresentationFormat>
  <Paragraphs>144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</vt:lpstr>
      <vt:lpstr>Welcome back to school presentation</vt:lpstr>
      <vt:lpstr>Universal Design for Learning in Post Secondary Education</vt:lpstr>
      <vt:lpstr>Why Universal Design for Learning (UDL)?</vt:lpstr>
      <vt:lpstr>Three Principals of UDL</vt:lpstr>
      <vt:lpstr>UDL in Post Secondary Education</vt:lpstr>
      <vt:lpstr>Consider Student Diversity</vt:lpstr>
      <vt:lpstr>Considering Student Diversity</vt:lpstr>
      <vt:lpstr>Think of a Ramp…</vt:lpstr>
      <vt:lpstr>UDL in Post Secondary Education</vt:lpstr>
      <vt:lpstr>Post Secondary Education</vt:lpstr>
      <vt:lpstr>Course Lectures</vt:lpstr>
      <vt:lpstr>Course Lectures</vt:lpstr>
      <vt:lpstr>Group Discussions/Activities</vt:lpstr>
      <vt:lpstr>UDL in the Sciences</vt:lpstr>
      <vt:lpstr>Assessment Practices</vt:lpstr>
      <vt:lpstr>General UDL Considerations</vt:lpstr>
      <vt:lpstr>General UDL Considerations</vt:lpstr>
    </vt:vector>
  </TitlesOfParts>
  <Company>University of Regina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Universal Design for Learning in Post Secondary</dc:title>
  <dc:creator>delugt2j</dc:creator>
  <cp:lastModifiedBy>delugt2j</cp:lastModifiedBy>
  <cp:revision>49</cp:revision>
  <dcterms:created xsi:type="dcterms:W3CDTF">2022-03-16T23:55:34Z</dcterms:created>
  <dcterms:modified xsi:type="dcterms:W3CDTF">2022-03-17T19:00:13Z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