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43891200" cy="32918400"/>
  <p:notesSz cx="6858000" cy="9144000"/>
  <p:embeddedFontLst>
    <p:embeddedFont>
      <p:font typeface="Gordita" charset="1" panose="00000000000000000000"/>
      <p:regular r:id="rId7"/>
    </p:embeddedFont>
    <p:embeddedFont>
      <p:font typeface="Gordita Bold" charset="1" panose="00000000000000000000"/>
      <p:regular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8211" y="1535599"/>
            <a:ext cx="41394778" cy="29847202"/>
            <a:chOff x="0" y="0"/>
            <a:chExt cx="3406978" cy="2456560"/>
          </a:xfrm>
        </p:grpSpPr>
        <p:sp>
          <p:nvSpPr>
            <p:cNvPr name="Freeform 3" id="3"/>
            <p:cNvSpPr/>
            <p:nvPr/>
          </p:nvSpPr>
          <p:spPr>
            <a:xfrm flipH="false" flipV="false" rot="0">
              <a:off x="0" y="0"/>
              <a:ext cx="3406978" cy="2456560"/>
            </a:xfrm>
            <a:custGeom>
              <a:avLst/>
              <a:gdLst/>
              <a:ahLst/>
              <a:cxnLst/>
              <a:rect r="r" b="b" t="t" l="l"/>
              <a:pathLst>
                <a:path h="2456560" w="3406978">
                  <a:moveTo>
                    <a:pt x="0" y="0"/>
                  </a:moveTo>
                  <a:lnTo>
                    <a:pt x="3406978" y="0"/>
                  </a:lnTo>
                  <a:lnTo>
                    <a:pt x="3406978" y="2456560"/>
                  </a:lnTo>
                  <a:lnTo>
                    <a:pt x="0" y="2456560"/>
                  </a:lnTo>
                  <a:close/>
                </a:path>
              </a:pathLst>
            </a:custGeom>
            <a:solidFill>
              <a:srgbClr val="000000">
                <a:alpha val="0"/>
              </a:srgbClr>
            </a:solidFill>
            <a:ln w="38100" cap="sq">
              <a:solidFill>
                <a:srgbClr val="000000"/>
              </a:solidFill>
              <a:prstDash val="solid"/>
              <a:miter/>
            </a:ln>
          </p:spPr>
        </p:sp>
        <p:sp>
          <p:nvSpPr>
            <p:cNvPr name="TextBox 4" id="4"/>
            <p:cNvSpPr txBox="true"/>
            <p:nvPr/>
          </p:nvSpPr>
          <p:spPr>
            <a:xfrm>
              <a:off x="0" y="-95250"/>
              <a:ext cx="3406978" cy="2551810"/>
            </a:xfrm>
            <a:prstGeom prst="rect">
              <a:avLst/>
            </a:prstGeom>
          </p:spPr>
          <p:txBody>
            <a:bodyPr anchor="ctr" rtlCol="false" tIns="50800" lIns="50800" bIns="50800" rIns="50800"/>
            <a:lstStyle/>
            <a:p>
              <a:pPr algn="ctr">
                <a:lnSpc>
                  <a:spcPts val="6509"/>
                </a:lnSpc>
              </a:pPr>
            </a:p>
          </p:txBody>
        </p:sp>
      </p:grpSp>
      <p:grpSp>
        <p:nvGrpSpPr>
          <p:cNvPr name="Group 5" id="5"/>
          <p:cNvGrpSpPr/>
          <p:nvPr/>
        </p:nvGrpSpPr>
        <p:grpSpPr>
          <a:xfrm rot="0">
            <a:off x="1286311" y="30142813"/>
            <a:ext cx="41318578" cy="1197053"/>
            <a:chOff x="0" y="0"/>
            <a:chExt cx="4534275" cy="131364"/>
          </a:xfrm>
        </p:grpSpPr>
        <p:sp>
          <p:nvSpPr>
            <p:cNvPr name="Freeform 6" id="6"/>
            <p:cNvSpPr/>
            <p:nvPr/>
          </p:nvSpPr>
          <p:spPr>
            <a:xfrm flipH="false" flipV="false" rot="0">
              <a:off x="0" y="0"/>
              <a:ext cx="4534275" cy="131364"/>
            </a:xfrm>
            <a:custGeom>
              <a:avLst/>
              <a:gdLst/>
              <a:ahLst/>
              <a:cxnLst/>
              <a:rect r="r" b="b" t="t" l="l"/>
              <a:pathLst>
                <a:path h="131364" w="4534275">
                  <a:moveTo>
                    <a:pt x="0" y="0"/>
                  </a:moveTo>
                  <a:lnTo>
                    <a:pt x="4534275" y="0"/>
                  </a:lnTo>
                  <a:lnTo>
                    <a:pt x="4534275" y="131364"/>
                  </a:lnTo>
                  <a:lnTo>
                    <a:pt x="0" y="131364"/>
                  </a:lnTo>
                  <a:close/>
                </a:path>
              </a:pathLst>
            </a:custGeom>
            <a:solidFill>
              <a:srgbClr val="DDEB54"/>
            </a:solidFill>
          </p:spPr>
        </p:sp>
        <p:sp>
          <p:nvSpPr>
            <p:cNvPr name="TextBox 7" id="7"/>
            <p:cNvSpPr txBox="true"/>
            <p:nvPr/>
          </p:nvSpPr>
          <p:spPr>
            <a:xfrm>
              <a:off x="0" y="-76200"/>
              <a:ext cx="4534275" cy="207564"/>
            </a:xfrm>
            <a:prstGeom prst="rect">
              <a:avLst/>
            </a:prstGeom>
          </p:spPr>
          <p:txBody>
            <a:bodyPr anchor="ctr" rtlCol="false" tIns="38100" lIns="38100" bIns="38100" rIns="38100"/>
            <a:lstStyle/>
            <a:p>
              <a:pPr algn="ctr">
                <a:lnSpc>
                  <a:spcPts val="5599"/>
                </a:lnSpc>
              </a:pPr>
            </a:p>
          </p:txBody>
        </p:sp>
      </p:grpSp>
      <p:grpSp>
        <p:nvGrpSpPr>
          <p:cNvPr name="Group 8" id="8"/>
          <p:cNvGrpSpPr/>
          <p:nvPr/>
        </p:nvGrpSpPr>
        <p:grpSpPr>
          <a:xfrm rot="0">
            <a:off x="1286311" y="1535599"/>
            <a:ext cx="41318578" cy="4793175"/>
            <a:chOff x="0" y="0"/>
            <a:chExt cx="3213191" cy="372747"/>
          </a:xfrm>
        </p:grpSpPr>
        <p:sp>
          <p:nvSpPr>
            <p:cNvPr name="Freeform 9" id="9"/>
            <p:cNvSpPr/>
            <p:nvPr/>
          </p:nvSpPr>
          <p:spPr>
            <a:xfrm flipH="false" flipV="false" rot="-10800000">
              <a:off x="0" y="0"/>
              <a:ext cx="3213191" cy="372747"/>
            </a:xfrm>
            <a:custGeom>
              <a:avLst/>
              <a:gdLst/>
              <a:ahLst/>
              <a:cxnLst/>
              <a:rect r="r" b="b" t="t" l="l"/>
              <a:pathLst>
                <a:path h="372747" w="3213191">
                  <a:moveTo>
                    <a:pt x="3213191" y="372747"/>
                  </a:moveTo>
                  <a:lnTo>
                    <a:pt x="0" y="372747"/>
                  </a:lnTo>
                  <a:lnTo>
                    <a:pt x="0" y="0"/>
                  </a:lnTo>
                  <a:lnTo>
                    <a:pt x="3213191" y="0"/>
                  </a:lnTo>
                  <a:close/>
                </a:path>
              </a:pathLst>
            </a:custGeom>
            <a:blipFill>
              <a:blip r:embed="rId2"/>
              <a:stretch>
                <a:fillRect l="0" t="-834443" r="-27773" b="-718760"/>
              </a:stretch>
            </a:blipFill>
          </p:spPr>
        </p:sp>
      </p:grpSp>
      <p:grpSp>
        <p:nvGrpSpPr>
          <p:cNvPr name="Group 10" id="10"/>
          <p:cNvGrpSpPr/>
          <p:nvPr/>
        </p:nvGrpSpPr>
        <p:grpSpPr>
          <a:xfrm rot="0">
            <a:off x="1286311" y="6347824"/>
            <a:ext cx="41318578" cy="1282922"/>
            <a:chOff x="0" y="0"/>
            <a:chExt cx="4534275" cy="140787"/>
          </a:xfrm>
        </p:grpSpPr>
        <p:sp>
          <p:nvSpPr>
            <p:cNvPr name="Freeform 11" id="11"/>
            <p:cNvSpPr/>
            <p:nvPr/>
          </p:nvSpPr>
          <p:spPr>
            <a:xfrm flipH="false" flipV="false" rot="0">
              <a:off x="0" y="0"/>
              <a:ext cx="4534275" cy="140787"/>
            </a:xfrm>
            <a:custGeom>
              <a:avLst/>
              <a:gdLst/>
              <a:ahLst/>
              <a:cxnLst/>
              <a:rect r="r" b="b" t="t" l="l"/>
              <a:pathLst>
                <a:path h="140787" w="4534275">
                  <a:moveTo>
                    <a:pt x="0" y="0"/>
                  </a:moveTo>
                  <a:lnTo>
                    <a:pt x="4534275" y="0"/>
                  </a:lnTo>
                  <a:lnTo>
                    <a:pt x="4534275" y="140787"/>
                  </a:lnTo>
                  <a:lnTo>
                    <a:pt x="0" y="140787"/>
                  </a:lnTo>
                  <a:close/>
                </a:path>
              </a:pathLst>
            </a:custGeom>
            <a:solidFill>
              <a:srgbClr val="DDEB54"/>
            </a:solidFill>
          </p:spPr>
        </p:sp>
        <p:sp>
          <p:nvSpPr>
            <p:cNvPr name="TextBox 12" id="12"/>
            <p:cNvSpPr txBox="true"/>
            <p:nvPr/>
          </p:nvSpPr>
          <p:spPr>
            <a:xfrm>
              <a:off x="0" y="-76200"/>
              <a:ext cx="4534275" cy="216987"/>
            </a:xfrm>
            <a:prstGeom prst="rect">
              <a:avLst/>
            </a:prstGeom>
          </p:spPr>
          <p:txBody>
            <a:bodyPr anchor="ctr" rtlCol="false" tIns="38100" lIns="38100" bIns="38100" rIns="38100"/>
            <a:lstStyle/>
            <a:p>
              <a:pPr algn="ctr">
                <a:lnSpc>
                  <a:spcPts val="5599"/>
                </a:lnSpc>
              </a:pPr>
            </a:p>
          </p:txBody>
        </p:sp>
      </p:grpSp>
      <p:pic>
        <p:nvPicPr>
          <p:cNvPr name="Picture 13" id="13"/>
          <p:cNvPicPr>
            <a:picLocks noChangeAspect="true"/>
          </p:cNvPicPr>
          <p:nvPr/>
        </p:nvPicPr>
        <p:blipFill>
          <a:blip r:embed="rId3"/>
          <a:stretch>
            <a:fillRect/>
          </a:stretch>
        </p:blipFill>
        <p:spPr>
          <a:xfrm rot="0">
            <a:off x="25714597" y="9017467"/>
            <a:ext cx="9360980" cy="7620662"/>
          </a:xfrm>
          <a:prstGeom prst="rect">
            <a:avLst/>
          </a:prstGeom>
        </p:spPr>
      </p:pic>
      <p:pic>
        <p:nvPicPr>
          <p:cNvPr name="Picture 14" id="14"/>
          <p:cNvPicPr>
            <a:picLocks noChangeAspect="true"/>
          </p:cNvPicPr>
          <p:nvPr/>
        </p:nvPicPr>
        <p:blipFill>
          <a:blip r:embed="rId4"/>
          <a:stretch>
            <a:fillRect/>
          </a:stretch>
        </p:blipFill>
        <p:spPr>
          <a:xfrm rot="0">
            <a:off x="33984035" y="9173914"/>
            <a:ext cx="7908328" cy="7275178"/>
          </a:xfrm>
          <a:prstGeom prst="rect">
            <a:avLst/>
          </a:prstGeom>
        </p:spPr>
      </p:pic>
      <p:grpSp>
        <p:nvGrpSpPr>
          <p:cNvPr name="Group 15" id="15"/>
          <p:cNvGrpSpPr/>
          <p:nvPr/>
        </p:nvGrpSpPr>
        <p:grpSpPr>
          <a:xfrm rot="0">
            <a:off x="1286311" y="25291698"/>
            <a:ext cx="24274918" cy="4846169"/>
            <a:chOff x="0" y="0"/>
            <a:chExt cx="1887769" cy="376868"/>
          </a:xfrm>
        </p:grpSpPr>
        <p:sp>
          <p:nvSpPr>
            <p:cNvPr name="Freeform 16" id="16"/>
            <p:cNvSpPr/>
            <p:nvPr/>
          </p:nvSpPr>
          <p:spPr>
            <a:xfrm flipH="false" flipV="false" rot="5400000">
              <a:off x="755450" y="-755450"/>
              <a:ext cx="376868" cy="1887769"/>
            </a:xfrm>
            <a:custGeom>
              <a:avLst/>
              <a:gdLst/>
              <a:ahLst/>
              <a:cxnLst/>
              <a:rect r="r" b="b" t="t" l="l"/>
              <a:pathLst>
                <a:path h="1887769" w="376868">
                  <a:moveTo>
                    <a:pt x="0" y="1887769"/>
                  </a:moveTo>
                  <a:lnTo>
                    <a:pt x="0" y="0"/>
                  </a:lnTo>
                  <a:lnTo>
                    <a:pt x="376869" y="0"/>
                  </a:lnTo>
                  <a:lnTo>
                    <a:pt x="376869" y="1887769"/>
                  </a:lnTo>
                  <a:close/>
                </a:path>
              </a:pathLst>
            </a:custGeom>
            <a:blipFill>
              <a:blip r:embed="rId5"/>
              <a:stretch>
                <a:fillRect l="-129600" t="0" r="-104129" b="0"/>
              </a:stretch>
            </a:blipFill>
          </p:spPr>
        </p:sp>
      </p:grpSp>
      <p:sp>
        <p:nvSpPr>
          <p:cNvPr name="Freeform 17" id="17"/>
          <p:cNvSpPr/>
          <p:nvPr/>
        </p:nvSpPr>
        <p:spPr>
          <a:xfrm flipH="false" flipV="false" rot="0">
            <a:off x="2228355" y="2550940"/>
            <a:ext cx="2280313" cy="2762494"/>
          </a:xfrm>
          <a:custGeom>
            <a:avLst/>
            <a:gdLst/>
            <a:ahLst/>
            <a:cxnLst/>
            <a:rect r="r" b="b" t="t" l="l"/>
            <a:pathLst>
              <a:path h="2762494" w="2280313">
                <a:moveTo>
                  <a:pt x="0" y="0"/>
                </a:moveTo>
                <a:lnTo>
                  <a:pt x="2280313" y="0"/>
                </a:lnTo>
                <a:lnTo>
                  <a:pt x="2280313" y="2762493"/>
                </a:lnTo>
                <a:lnTo>
                  <a:pt x="0" y="276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12247300" y="6574981"/>
            <a:ext cx="19396600" cy="714309"/>
          </a:xfrm>
          <a:prstGeom prst="rect">
            <a:avLst/>
          </a:prstGeom>
        </p:spPr>
        <p:txBody>
          <a:bodyPr anchor="t" rtlCol="false" tIns="0" lIns="0" bIns="0" rIns="0">
            <a:spAutoFit/>
          </a:bodyPr>
          <a:lstStyle/>
          <a:p>
            <a:pPr algn="ctr">
              <a:lnSpc>
                <a:spcPts val="5999"/>
              </a:lnSpc>
            </a:pPr>
            <a:r>
              <a:rPr lang="en-US" sz="3999" spc="219">
                <a:solidFill>
                  <a:srgbClr val="000001"/>
                </a:solidFill>
                <a:latin typeface="Gordita"/>
                <a:ea typeface="Gordita"/>
                <a:cs typeface="Gordita"/>
                <a:sym typeface="Gordita"/>
              </a:rPr>
              <a:t>PROVIDE A TAGLINE OR A SHORT SUMMARY AS YOUR SUBTITLE</a:t>
            </a:r>
          </a:p>
        </p:txBody>
      </p:sp>
      <p:sp>
        <p:nvSpPr>
          <p:cNvPr name="TextBox 19" id="19"/>
          <p:cNvSpPr txBox="true"/>
          <p:nvPr/>
        </p:nvSpPr>
        <p:spPr>
          <a:xfrm rot="0">
            <a:off x="13592732" y="9278479"/>
            <a:ext cx="11038357" cy="7022439"/>
          </a:xfrm>
          <a:prstGeom prst="rect">
            <a:avLst/>
          </a:prstGeom>
        </p:spPr>
        <p:txBody>
          <a:bodyPr anchor="t" rtlCol="false" tIns="0" lIns="0" bIns="0" rIns="0">
            <a:spAutoFit/>
          </a:bodyPr>
          <a:lstStyle/>
          <a:p>
            <a:pPr algn="l">
              <a:lnSpc>
                <a:spcPts val="5599"/>
              </a:lnSpc>
            </a:pPr>
            <a:r>
              <a:rPr lang="en-US" sz="3999">
                <a:solidFill>
                  <a:srgbClr val="000001"/>
                </a:solidFill>
                <a:latin typeface="Gordita"/>
                <a:ea typeface="Gordita"/>
                <a:cs typeface="Gordita"/>
                <a:sym typeface="Gordita"/>
              </a:rPr>
              <a:t>Let people know how you did your study. Methods can vary depending on the subject or results you want to see. These methods can include:</a:t>
            </a:r>
          </a:p>
          <a:p>
            <a:pPr algn="l" marL="863599" indent="-431800" lvl="1">
              <a:lnSpc>
                <a:spcPts val="5599"/>
              </a:lnSpc>
              <a:buFont typeface="Arial"/>
              <a:buChar char="•"/>
            </a:pPr>
            <a:r>
              <a:rPr lang="en-US" sz="3999">
                <a:solidFill>
                  <a:srgbClr val="000001"/>
                </a:solidFill>
                <a:latin typeface="Gordita"/>
                <a:ea typeface="Gordita"/>
                <a:cs typeface="Gordita"/>
                <a:sym typeface="Gordita"/>
              </a:rPr>
              <a:t>Interviews</a:t>
            </a:r>
          </a:p>
          <a:p>
            <a:pPr algn="l" marL="863599" indent="-431800" lvl="1">
              <a:lnSpc>
                <a:spcPts val="5599"/>
              </a:lnSpc>
              <a:buFont typeface="Arial"/>
              <a:buChar char="•"/>
            </a:pPr>
            <a:r>
              <a:rPr lang="en-US" sz="3999">
                <a:solidFill>
                  <a:srgbClr val="000001"/>
                </a:solidFill>
                <a:latin typeface="Gordita"/>
                <a:ea typeface="Gordita"/>
                <a:cs typeface="Gordita"/>
                <a:sym typeface="Gordita"/>
              </a:rPr>
              <a:t>Surveys</a:t>
            </a:r>
          </a:p>
          <a:p>
            <a:pPr algn="l" marL="863599" indent="-431800" lvl="1">
              <a:lnSpc>
                <a:spcPts val="5599"/>
              </a:lnSpc>
              <a:buFont typeface="Arial"/>
              <a:buChar char="•"/>
            </a:pPr>
            <a:r>
              <a:rPr lang="en-US" sz="3999">
                <a:solidFill>
                  <a:srgbClr val="000001"/>
                </a:solidFill>
                <a:latin typeface="Gordita"/>
                <a:ea typeface="Gordita"/>
                <a:cs typeface="Gordita"/>
                <a:sym typeface="Gordita"/>
              </a:rPr>
              <a:t>Comparison studies</a:t>
            </a:r>
          </a:p>
          <a:p>
            <a:pPr algn="l" marL="863599" indent="-431800" lvl="1">
              <a:lnSpc>
                <a:spcPts val="5599"/>
              </a:lnSpc>
              <a:buFont typeface="Arial"/>
              <a:buChar char="•"/>
            </a:pPr>
            <a:r>
              <a:rPr lang="en-US" sz="3999">
                <a:solidFill>
                  <a:srgbClr val="000001"/>
                </a:solidFill>
                <a:latin typeface="Gordita"/>
                <a:ea typeface="Gordita"/>
                <a:cs typeface="Gordita"/>
                <a:sym typeface="Gordita"/>
              </a:rPr>
              <a:t>Experiments </a:t>
            </a:r>
          </a:p>
          <a:p>
            <a:pPr algn="l">
              <a:lnSpc>
                <a:spcPts val="5599"/>
              </a:lnSpc>
            </a:pPr>
            <a:r>
              <a:rPr lang="en-US" sz="3999">
                <a:solidFill>
                  <a:srgbClr val="000001"/>
                </a:solidFill>
                <a:latin typeface="Gordita"/>
                <a:ea typeface="Gordita"/>
                <a:cs typeface="Gordita"/>
                <a:sym typeface="Gordita"/>
              </a:rPr>
              <a:t>You can also show studies of existing literature that were used as references.</a:t>
            </a:r>
          </a:p>
        </p:txBody>
      </p:sp>
      <p:sp>
        <p:nvSpPr>
          <p:cNvPr name="TextBox 20" id="20"/>
          <p:cNvSpPr txBox="true"/>
          <p:nvPr/>
        </p:nvSpPr>
        <p:spPr>
          <a:xfrm rot="0">
            <a:off x="13592732" y="8344932"/>
            <a:ext cx="6463047"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METHODOLOGY</a:t>
            </a:r>
          </a:p>
        </p:txBody>
      </p:sp>
      <p:sp>
        <p:nvSpPr>
          <p:cNvPr name="TextBox 21" id="21"/>
          <p:cNvSpPr txBox="true"/>
          <p:nvPr/>
        </p:nvSpPr>
        <p:spPr>
          <a:xfrm rot="0">
            <a:off x="13592732" y="18406328"/>
            <a:ext cx="11038357" cy="5613400"/>
          </a:xfrm>
          <a:prstGeom prst="rect">
            <a:avLst/>
          </a:prstGeom>
        </p:spPr>
        <p:txBody>
          <a:bodyPr anchor="t" rtlCol="false" tIns="0" lIns="0" bIns="0" rIns="0">
            <a:spAutoFit/>
          </a:bodyPr>
          <a:lstStyle/>
          <a:p>
            <a:pPr algn="l">
              <a:lnSpc>
                <a:spcPts val="5599"/>
              </a:lnSpc>
            </a:pPr>
            <a:r>
              <a:rPr lang="en-US" sz="3999">
                <a:solidFill>
                  <a:srgbClr val="000001"/>
                </a:solidFill>
                <a:latin typeface="Gordita"/>
                <a:ea typeface="Gordita"/>
                <a:cs typeface="Gordita"/>
                <a:sym typeface="Gordita"/>
              </a:rPr>
              <a:t>Results show the outcome of the research and should answer the question or hypothesis stated in the introduction.</a:t>
            </a:r>
          </a:p>
          <a:p>
            <a:pPr algn="l" marL="863599" indent="-431800" lvl="1">
              <a:lnSpc>
                <a:spcPts val="5599"/>
              </a:lnSpc>
              <a:buFont typeface="Arial"/>
              <a:buChar char="•"/>
            </a:pPr>
            <a:r>
              <a:rPr lang="en-US" sz="3999">
                <a:solidFill>
                  <a:srgbClr val="000001"/>
                </a:solidFill>
                <a:latin typeface="Gordita"/>
                <a:ea typeface="Gordita"/>
                <a:cs typeface="Gordita"/>
                <a:sym typeface="Gordita"/>
              </a:rPr>
              <a:t>State what you've found from your study</a:t>
            </a:r>
          </a:p>
          <a:p>
            <a:pPr algn="l" marL="863599" indent="-431800" lvl="1">
              <a:lnSpc>
                <a:spcPts val="5599"/>
              </a:lnSpc>
              <a:buFont typeface="Arial"/>
              <a:buChar char="•"/>
            </a:pPr>
            <a:r>
              <a:rPr lang="en-US" sz="3999">
                <a:solidFill>
                  <a:srgbClr val="000001"/>
                </a:solidFill>
                <a:latin typeface="Gordita"/>
                <a:ea typeface="Gordita"/>
                <a:cs typeface="Gordita"/>
                <a:sym typeface="Gordita"/>
              </a:rPr>
              <a:t>You can also list your findings in bullets</a:t>
            </a:r>
          </a:p>
          <a:p>
            <a:pPr algn="l" marL="863599" indent="-431800" lvl="1">
              <a:lnSpc>
                <a:spcPts val="5599"/>
              </a:lnSpc>
              <a:buFont typeface="Arial"/>
              <a:buChar char="•"/>
            </a:pPr>
            <a:r>
              <a:rPr lang="en-US" sz="3999">
                <a:solidFill>
                  <a:srgbClr val="000001"/>
                </a:solidFill>
                <a:latin typeface="Gordita"/>
                <a:ea typeface="Gordita"/>
                <a:cs typeface="Gordita"/>
                <a:sym typeface="Gordita"/>
              </a:rPr>
              <a:t>Avoid too much technical detail or jargon when presenting data.</a:t>
            </a:r>
          </a:p>
        </p:txBody>
      </p:sp>
      <p:sp>
        <p:nvSpPr>
          <p:cNvPr name="TextBox 22" id="22"/>
          <p:cNvSpPr txBox="true"/>
          <p:nvPr/>
        </p:nvSpPr>
        <p:spPr>
          <a:xfrm rot="0">
            <a:off x="13566796" y="17469769"/>
            <a:ext cx="8576732"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KEY FINDINGS</a:t>
            </a:r>
          </a:p>
        </p:txBody>
      </p:sp>
      <p:sp>
        <p:nvSpPr>
          <p:cNvPr name="TextBox 23" id="23"/>
          <p:cNvSpPr txBox="true"/>
          <p:nvPr/>
        </p:nvSpPr>
        <p:spPr>
          <a:xfrm rot="0">
            <a:off x="2228355" y="21412789"/>
            <a:ext cx="9661925" cy="2794000"/>
          </a:xfrm>
          <a:prstGeom prst="rect">
            <a:avLst/>
          </a:prstGeom>
        </p:spPr>
        <p:txBody>
          <a:bodyPr anchor="t" rtlCol="false" tIns="0" lIns="0" bIns="0" rIns="0">
            <a:spAutoFit/>
          </a:bodyPr>
          <a:lstStyle/>
          <a:p>
            <a:pPr algn="l">
              <a:lnSpc>
                <a:spcPts val="5599"/>
              </a:lnSpc>
            </a:pPr>
            <a:r>
              <a:rPr lang="en-US" sz="3999">
                <a:solidFill>
                  <a:srgbClr val="000001"/>
                </a:solidFill>
                <a:latin typeface="Gordita"/>
                <a:ea typeface="Gordita"/>
                <a:cs typeface="Gordita"/>
                <a:sym typeface="Gordita"/>
              </a:rPr>
              <a:t>Explain or enumerate what you want to achieve with your research.</a:t>
            </a:r>
          </a:p>
          <a:p>
            <a:pPr algn="l" marL="863599" indent="-431800" lvl="1">
              <a:lnSpc>
                <a:spcPts val="5599"/>
              </a:lnSpc>
              <a:buFont typeface="Arial"/>
              <a:buChar char="•"/>
            </a:pPr>
            <a:r>
              <a:rPr lang="en-US" sz="3999">
                <a:solidFill>
                  <a:srgbClr val="000001"/>
                </a:solidFill>
                <a:latin typeface="Gordita"/>
                <a:ea typeface="Gordita"/>
                <a:cs typeface="Gordita"/>
                <a:sym typeface="Gordita"/>
              </a:rPr>
              <a:t>Use bullet points if you must</a:t>
            </a:r>
          </a:p>
          <a:p>
            <a:pPr algn="l" marL="863599" indent="-431800" lvl="1">
              <a:lnSpc>
                <a:spcPts val="5599"/>
              </a:lnSpc>
              <a:buFont typeface="Arial"/>
              <a:buChar char="•"/>
            </a:pPr>
            <a:r>
              <a:rPr lang="en-US" sz="3999">
                <a:solidFill>
                  <a:srgbClr val="000001"/>
                </a:solidFill>
                <a:latin typeface="Gordita"/>
                <a:ea typeface="Gordita"/>
                <a:cs typeface="Gordita"/>
                <a:sym typeface="Gordita"/>
              </a:rPr>
              <a:t>Add as needed</a:t>
            </a:r>
          </a:p>
        </p:txBody>
      </p:sp>
      <p:sp>
        <p:nvSpPr>
          <p:cNvPr name="TextBox 24" id="24"/>
          <p:cNvSpPr txBox="true"/>
          <p:nvPr/>
        </p:nvSpPr>
        <p:spPr>
          <a:xfrm rot="0">
            <a:off x="2228355" y="20476230"/>
            <a:ext cx="6463047"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OBJECTIVE</a:t>
            </a:r>
          </a:p>
        </p:txBody>
      </p:sp>
      <p:sp>
        <p:nvSpPr>
          <p:cNvPr name="TextBox 25" id="25"/>
          <p:cNvSpPr txBox="true"/>
          <p:nvPr/>
        </p:nvSpPr>
        <p:spPr>
          <a:xfrm rot="0">
            <a:off x="2228355" y="9240379"/>
            <a:ext cx="9661925" cy="10496550"/>
          </a:xfrm>
          <a:prstGeom prst="rect">
            <a:avLst/>
          </a:prstGeom>
        </p:spPr>
        <p:txBody>
          <a:bodyPr anchor="t" rtlCol="false" tIns="0" lIns="0" bIns="0" rIns="0">
            <a:spAutoFit/>
          </a:bodyPr>
          <a:lstStyle/>
          <a:p>
            <a:pPr algn="l">
              <a:lnSpc>
                <a:spcPts val="5999"/>
              </a:lnSpc>
            </a:pPr>
            <a:r>
              <a:rPr lang="en-US" sz="3999">
                <a:solidFill>
                  <a:srgbClr val="000001"/>
                </a:solidFill>
                <a:latin typeface="Gordita"/>
                <a:ea typeface="Gordita"/>
                <a:cs typeface="Gordita"/>
                <a:sym typeface="Gordita"/>
              </a:rPr>
              <a:t>It is important for your readers to know what your research is about and why it's important. State this as clearly as possible.</a:t>
            </a:r>
          </a:p>
          <a:p>
            <a:pPr algn="l">
              <a:lnSpc>
                <a:spcPts val="5999"/>
              </a:lnSpc>
            </a:pPr>
          </a:p>
          <a:p>
            <a:pPr algn="l" marL="0" indent="0" lvl="0">
              <a:lnSpc>
                <a:spcPts val="5999"/>
              </a:lnSpc>
            </a:pPr>
            <a:r>
              <a:rPr lang="en-US" sz="3999">
                <a:solidFill>
                  <a:srgbClr val="000001"/>
                </a:solidFill>
                <a:latin typeface="Gordita"/>
                <a:ea typeface="Gordita"/>
                <a:cs typeface="Gordita"/>
                <a:sym typeface="Gordita"/>
              </a:rPr>
              <a:t>Posters are a popular method of presenting research findings in a concise and visually pleasing manner. Start by introducing the subject of your research and your hypothesis. What are the questions about this topic that you want to answer? What new things can it contribute to existing literature?</a:t>
            </a:r>
          </a:p>
        </p:txBody>
      </p:sp>
      <p:sp>
        <p:nvSpPr>
          <p:cNvPr name="TextBox 26" id="26"/>
          <p:cNvSpPr txBox="true"/>
          <p:nvPr/>
        </p:nvSpPr>
        <p:spPr>
          <a:xfrm rot="0">
            <a:off x="2228355" y="8344932"/>
            <a:ext cx="6328008"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INTRODUCTION</a:t>
            </a:r>
          </a:p>
        </p:txBody>
      </p:sp>
      <p:sp>
        <p:nvSpPr>
          <p:cNvPr name="TextBox 27" id="27"/>
          <p:cNvSpPr txBox="true"/>
          <p:nvPr/>
        </p:nvSpPr>
        <p:spPr>
          <a:xfrm rot="0">
            <a:off x="27416346" y="8353457"/>
            <a:ext cx="14189328" cy="679384"/>
          </a:xfrm>
          <a:prstGeom prst="rect">
            <a:avLst/>
          </a:prstGeom>
        </p:spPr>
        <p:txBody>
          <a:bodyPr anchor="t" rtlCol="false" tIns="0" lIns="0" bIns="0" rIns="0">
            <a:spAutoFit/>
          </a:bodyPr>
          <a:lstStyle/>
          <a:p>
            <a:pPr algn="ctr">
              <a:lnSpc>
                <a:spcPts val="5599"/>
              </a:lnSpc>
            </a:pPr>
            <a:r>
              <a:rPr lang="en-US" sz="3999" spc="219">
                <a:solidFill>
                  <a:srgbClr val="000001"/>
                </a:solidFill>
                <a:latin typeface="Gordita"/>
                <a:ea typeface="Gordita"/>
                <a:cs typeface="Gordita"/>
                <a:sym typeface="Gordita"/>
              </a:rPr>
              <a:t>EXPLAIN YOUR CHARTS</a:t>
            </a:r>
          </a:p>
        </p:txBody>
      </p:sp>
      <p:sp>
        <p:nvSpPr>
          <p:cNvPr name="TextBox 28" id="28"/>
          <p:cNvSpPr txBox="true"/>
          <p:nvPr/>
        </p:nvSpPr>
        <p:spPr>
          <a:xfrm rot="0">
            <a:off x="27983958" y="17415277"/>
            <a:ext cx="12201431" cy="1250950"/>
          </a:xfrm>
          <a:prstGeom prst="rect">
            <a:avLst/>
          </a:prstGeom>
        </p:spPr>
        <p:txBody>
          <a:bodyPr anchor="t" rtlCol="false" tIns="0" lIns="0" bIns="0" rIns="0">
            <a:spAutoFit/>
          </a:bodyPr>
          <a:lstStyle/>
          <a:p>
            <a:pPr algn="ctr" marL="0" indent="0" lvl="0">
              <a:lnSpc>
                <a:spcPts val="4999"/>
              </a:lnSpc>
            </a:pPr>
            <a:r>
              <a:rPr lang="en-US" sz="3999" spc="91" strike="noStrike" u="none">
                <a:solidFill>
                  <a:srgbClr val="000001"/>
                </a:solidFill>
                <a:latin typeface="Gordita"/>
                <a:ea typeface="Gordita"/>
                <a:cs typeface="Gordita"/>
                <a:sym typeface="Gordita"/>
              </a:rPr>
              <a:t>Canva Tip: Double-tap on the sample charts to change the data</a:t>
            </a:r>
          </a:p>
        </p:txBody>
      </p:sp>
      <p:sp>
        <p:nvSpPr>
          <p:cNvPr name="TextBox 29" id="29"/>
          <p:cNvSpPr txBox="true"/>
          <p:nvPr/>
        </p:nvSpPr>
        <p:spPr>
          <a:xfrm rot="0">
            <a:off x="26650457" y="20145711"/>
            <a:ext cx="14955217" cy="2971800"/>
          </a:xfrm>
          <a:prstGeom prst="rect">
            <a:avLst/>
          </a:prstGeom>
        </p:spPr>
        <p:txBody>
          <a:bodyPr anchor="t" rtlCol="false" tIns="0" lIns="0" bIns="0" rIns="0">
            <a:spAutoFit/>
          </a:bodyPr>
          <a:lstStyle/>
          <a:p>
            <a:pPr algn="l">
              <a:lnSpc>
                <a:spcPts val="5999"/>
              </a:lnSpc>
            </a:pPr>
            <a:r>
              <a:rPr lang="en-US" sz="3999">
                <a:solidFill>
                  <a:srgbClr val="000001"/>
                </a:solidFill>
                <a:latin typeface="Gordita"/>
                <a:ea typeface="Gordita"/>
                <a:cs typeface="Gordita"/>
                <a:sym typeface="Gordita"/>
              </a:rPr>
              <a:t>Interpret the data. Explain any patterns, trends, or anomalies discovered. Make sure to show a visual analysis of the data. Include key graphs, tables, illustrations, and other images that support the study.</a:t>
            </a:r>
          </a:p>
        </p:txBody>
      </p:sp>
      <p:sp>
        <p:nvSpPr>
          <p:cNvPr name="TextBox 30" id="30"/>
          <p:cNvSpPr txBox="true"/>
          <p:nvPr/>
        </p:nvSpPr>
        <p:spPr>
          <a:xfrm rot="0">
            <a:off x="26650457" y="19218677"/>
            <a:ext cx="3608584"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ANALYSIS</a:t>
            </a:r>
          </a:p>
        </p:txBody>
      </p:sp>
      <p:sp>
        <p:nvSpPr>
          <p:cNvPr name="TextBox 31" id="31"/>
          <p:cNvSpPr txBox="true"/>
          <p:nvPr/>
        </p:nvSpPr>
        <p:spPr>
          <a:xfrm rot="0">
            <a:off x="26604409" y="24771394"/>
            <a:ext cx="14960528" cy="4476750"/>
          </a:xfrm>
          <a:prstGeom prst="rect">
            <a:avLst/>
          </a:prstGeom>
        </p:spPr>
        <p:txBody>
          <a:bodyPr anchor="t" rtlCol="false" tIns="0" lIns="0" bIns="0" rIns="0">
            <a:spAutoFit/>
          </a:bodyPr>
          <a:lstStyle/>
          <a:p>
            <a:pPr algn="l">
              <a:lnSpc>
                <a:spcPts val="5999"/>
              </a:lnSpc>
            </a:pPr>
            <a:r>
              <a:rPr lang="en-US" sz="3999">
                <a:solidFill>
                  <a:srgbClr val="000001"/>
                </a:solidFill>
                <a:latin typeface="Gordita"/>
                <a:ea typeface="Gordita"/>
                <a:cs typeface="Gordita"/>
                <a:sym typeface="Gordita"/>
              </a:rPr>
              <a:t>Summarize the key findings of your study. Address </a:t>
            </a:r>
          </a:p>
          <a:p>
            <a:pPr algn="l">
              <a:lnSpc>
                <a:spcPts val="5999"/>
              </a:lnSpc>
            </a:pPr>
            <a:r>
              <a:rPr lang="en-US" sz="3999">
                <a:solidFill>
                  <a:srgbClr val="000001"/>
                </a:solidFill>
                <a:latin typeface="Gordita"/>
                <a:ea typeface="Gordita"/>
                <a:cs typeface="Gordita"/>
                <a:sym typeface="Gordita"/>
              </a:rPr>
              <a:t>any limitations encountered during your research. </a:t>
            </a:r>
          </a:p>
          <a:p>
            <a:pPr algn="l" marL="0" indent="0" lvl="0">
              <a:lnSpc>
                <a:spcPts val="5999"/>
              </a:lnSpc>
              <a:spcBef>
                <a:spcPct val="0"/>
              </a:spcBef>
            </a:pPr>
            <a:r>
              <a:rPr lang="en-US" sz="3999">
                <a:solidFill>
                  <a:srgbClr val="000001"/>
                </a:solidFill>
                <a:latin typeface="Gordita"/>
                <a:ea typeface="Gordita"/>
                <a:cs typeface="Gordita"/>
                <a:sym typeface="Gordita"/>
              </a:rPr>
              <a:t>Make suggestions for future study and practical applications based on the findings. End with a powerful closing statement that emphasizes the broader impact of your research.</a:t>
            </a:r>
          </a:p>
        </p:txBody>
      </p:sp>
      <p:sp>
        <p:nvSpPr>
          <p:cNvPr name="TextBox 32" id="32"/>
          <p:cNvSpPr txBox="true"/>
          <p:nvPr/>
        </p:nvSpPr>
        <p:spPr>
          <a:xfrm rot="0">
            <a:off x="26604409" y="23812836"/>
            <a:ext cx="6706719" cy="679384"/>
          </a:xfrm>
          <a:prstGeom prst="rect">
            <a:avLst/>
          </a:prstGeom>
        </p:spPr>
        <p:txBody>
          <a:bodyPr anchor="t" rtlCol="false" tIns="0" lIns="0" bIns="0" rIns="0">
            <a:spAutoFit/>
          </a:bodyPr>
          <a:lstStyle/>
          <a:p>
            <a:pPr algn="l">
              <a:lnSpc>
                <a:spcPts val="5599"/>
              </a:lnSpc>
            </a:pPr>
            <a:r>
              <a:rPr lang="en-US" b="true" sz="3999" spc="179">
                <a:solidFill>
                  <a:srgbClr val="F47051"/>
                </a:solidFill>
                <a:latin typeface="Gordita Bold"/>
                <a:ea typeface="Gordita Bold"/>
                <a:cs typeface="Gordita Bold"/>
                <a:sym typeface="Gordita Bold"/>
              </a:rPr>
              <a:t>CONCLUSION</a:t>
            </a:r>
          </a:p>
        </p:txBody>
      </p:sp>
      <p:sp>
        <p:nvSpPr>
          <p:cNvPr name="TextBox 33" id="33"/>
          <p:cNvSpPr txBox="true"/>
          <p:nvPr/>
        </p:nvSpPr>
        <p:spPr>
          <a:xfrm rot="0">
            <a:off x="12853162" y="30363548"/>
            <a:ext cx="18184877" cy="679384"/>
          </a:xfrm>
          <a:prstGeom prst="rect">
            <a:avLst/>
          </a:prstGeom>
        </p:spPr>
        <p:txBody>
          <a:bodyPr anchor="t" rtlCol="false" tIns="0" lIns="0" bIns="0" rIns="0">
            <a:spAutoFit/>
          </a:bodyPr>
          <a:lstStyle/>
          <a:p>
            <a:pPr algn="ctr">
              <a:lnSpc>
                <a:spcPts val="5599"/>
              </a:lnSpc>
            </a:pPr>
            <a:r>
              <a:rPr lang="en-US" sz="3999">
                <a:solidFill>
                  <a:srgbClr val="000001"/>
                </a:solidFill>
                <a:latin typeface="Gordita"/>
                <a:ea typeface="Gordita"/>
                <a:cs typeface="Gordita"/>
                <a:sym typeface="Gordita"/>
              </a:rPr>
              <a:t>CITE KEY REFERENCES OR ADD YOUR ACKNOWLEDGEMENTS</a:t>
            </a:r>
          </a:p>
        </p:txBody>
      </p:sp>
      <p:sp>
        <p:nvSpPr>
          <p:cNvPr name="TextBox 34" id="34"/>
          <p:cNvSpPr txBox="true"/>
          <p:nvPr/>
        </p:nvSpPr>
        <p:spPr>
          <a:xfrm rot="0">
            <a:off x="12771256" y="2117911"/>
            <a:ext cx="18348688" cy="3534588"/>
          </a:xfrm>
          <a:prstGeom prst="rect">
            <a:avLst/>
          </a:prstGeom>
        </p:spPr>
        <p:txBody>
          <a:bodyPr anchor="t" rtlCol="false" tIns="0" lIns="0" bIns="0" rIns="0">
            <a:spAutoFit/>
          </a:bodyPr>
          <a:lstStyle/>
          <a:p>
            <a:pPr algn="ctr">
              <a:lnSpc>
                <a:spcPts val="13947"/>
              </a:lnSpc>
            </a:pPr>
            <a:r>
              <a:rPr lang="en-US" sz="12128">
                <a:solidFill>
                  <a:srgbClr val="FFFFFF"/>
                </a:solidFill>
                <a:latin typeface="Gordita"/>
                <a:ea typeface="Gordita"/>
                <a:cs typeface="Gordita"/>
                <a:sym typeface="Gordita"/>
              </a:rPr>
              <a:t>SCIENTIFIC</a:t>
            </a:r>
          </a:p>
          <a:p>
            <a:pPr algn="ctr">
              <a:lnSpc>
                <a:spcPts val="13947"/>
              </a:lnSpc>
            </a:pPr>
            <a:r>
              <a:rPr lang="en-US" sz="12128">
                <a:solidFill>
                  <a:srgbClr val="FFFFFF"/>
                </a:solidFill>
                <a:latin typeface="Gordita"/>
                <a:ea typeface="Gordita"/>
                <a:cs typeface="Gordita"/>
                <a:sym typeface="Gordita"/>
              </a:rPr>
              <a:t>RESEARCH POSTER</a:t>
            </a:r>
          </a:p>
        </p:txBody>
      </p:sp>
      <p:sp>
        <p:nvSpPr>
          <p:cNvPr name="TextBox 35" id="35"/>
          <p:cNvSpPr txBox="true"/>
          <p:nvPr/>
        </p:nvSpPr>
        <p:spPr>
          <a:xfrm rot="0">
            <a:off x="4972181" y="2789186"/>
            <a:ext cx="5042182" cy="2286000"/>
          </a:xfrm>
          <a:prstGeom prst="rect">
            <a:avLst/>
          </a:prstGeom>
        </p:spPr>
        <p:txBody>
          <a:bodyPr anchor="t" rtlCol="false" tIns="0" lIns="0" bIns="0" rIns="0">
            <a:spAutoFit/>
          </a:bodyPr>
          <a:lstStyle/>
          <a:p>
            <a:pPr algn="l">
              <a:lnSpc>
                <a:spcPts val="6000"/>
              </a:lnSpc>
            </a:pPr>
            <a:r>
              <a:rPr lang="en-US" b="true" sz="5000">
                <a:solidFill>
                  <a:srgbClr val="DDEB54"/>
                </a:solidFill>
                <a:latin typeface="Gordita Bold"/>
                <a:ea typeface="Gordita Bold"/>
                <a:cs typeface="Gordita Bold"/>
                <a:sym typeface="Gordita Bold"/>
              </a:rPr>
              <a:t>ADD YOUR UNIVERSITY LOGO HERE</a:t>
            </a:r>
          </a:p>
        </p:txBody>
      </p:sp>
      <p:sp>
        <p:nvSpPr>
          <p:cNvPr name="TextBox 36" id="36"/>
          <p:cNvSpPr txBox="true"/>
          <p:nvPr/>
        </p:nvSpPr>
        <p:spPr>
          <a:xfrm rot="0">
            <a:off x="31643900" y="2255249"/>
            <a:ext cx="9921038" cy="1384300"/>
          </a:xfrm>
          <a:prstGeom prst="rect">
            <a:avLst/>
          </a:prstGeom>
        </p:spPr>
        <p:txBody>
          <a:bodyPr anchor="t" rtlCol="false" tIns="0" lIns="0" bIns="0" rIns="0">
            <a:spAutoFit/>
          </a:bodyPr>
          <a:lstStyle/>
          <a:p>
            <a:pPr algn="r">
              <a:lnSpc>
                <a:spcPts val="5599"/>
              </a:lnSpc>
            </a:pPr>
            <a:r>
              <a:rPr lang="en-US" sz="3999" spc="159">
                <a:solidFill>
                  <a:srgbClr val="FFFFFF"/>
                </a:solidFill>
                <a:latin typeface="Gordita"/>
                <a:ea typeface="Gordita"/>
                <a:cs typeface="Gordita"/>
                <a:sym typeface="Gordita"/>
              </a:rPr>
              <a:t>NAME THE PEOPLE </a:t>
            </a:r>
          </a:p>
          <a:p>
            <a:pPr algn="r">
              <a:lnSpc>
                <a:spcPts val="5599"/>
              </a:lnSpc>
            </a:pPr>
            <a:r>
              <a:rPr lang="en-US" sz="3999" spc="159">
                <a:solidFill>
                  <a:srgbClr val="FFFFFF"/>
                </a:solidFill>
                <a:latin typeface="Gordita"/>
                <a:ea typeface="Gordita"/>
                <a:cs typeface="Gordita"/>
                <a:sym typeface="Gordita"/>
              </a:rPr>
              <a:t>INVOLVED IN THIS STUDY</a:t>
            </a:r>
          </a:p>
        </p:txBody>
      </p:sp>
      <p:sp>
        <p:nvSpPr>
          <p:cNvPr name="TextBox 37" id="37"/>
          <p:cNvSpPr txBox="true"/>
          <p:nvPr/>
        </p:nvSpPr>
        <p:spPr>
          <a:xfrm rot="0">
            <a:off x="31643900" y="3991974"/>
            <a:ext cx="9921038" cy="1384300"/>
          </a:xfrm>
          <a:prstGeom prst="rect">
            <a:avLst/>
          </a:prstGeom>
        </p:spPr>
        <p:txBody>
          <a:bodyPr anchor="t" rtlCol="false" tIns="0" lIns="0" bIns="0" rIns="0">
            <a:spAutoFit/>
          </a:bodyPr>
          <a:lstStyle/>
          <a:p>
            <a:pPr algn="r">
              <a:lnSpc>
                <a:spcPts val="5599"/>
              </a:lnSpc>
            </a:pPr>
            <a:r>
              <a:rPr lang="en-US" sz="3999" spc="159">
                <a:solidFill>
                  <a:srgbClr val="FFFFFF"/>
                </a:solidFill>
                <a:latin typeface="Gordita"/>
                <a:ea typeface="Gordita"/>
                <a:cs typeface="Gordita"/>
                <a:sym typeface="Gordita"/>
              </a:rPr>
              <a:t>NAME THE INSTITUTIONS THAT SUPPORTED YOUR RESEARCH</a:t>
            </a:r>
          </a:p>
        </p:txBody>
      </p:sp>
      <p:sp>
        <p:nvSpPr>
          <p:cNvPr name="TextBox 38" id="38"/>
          <p:cNvSpPr txBox="true"/>
          <p:nvPr/>
        </p:nvSpPr>
        <p:spPr>
          <a:xfrm rot="0">
            <a:off x="27777434" y="16383000"/>
            <a:ext cx="5101726" cy="679384"/>
          </a:xfrm>
          <a:prstGeom prst="rect">
            <a:avLst/>
          </a:prstGeom>
        </p:spPr>
        <p:txBody>
          <a:bodyPr anchor="t" rtlCol="false" tIns="0" lIns="0" bIns="0" rIns="0">
            <a:spAutoFit/>
          </a:bodyPr>
          <a:lstStyle/>
          <a:p>
            <a:pPr algn="ctr">
              <a:lnSpc>
                <a:spcPts val="5599"/>
              </a:lnSpc>
            </a:pPr>
            <a:r>
              <a:rPr lang="en-US" b="true" sz="3999">
                <a:solidFill>
                  <a:srgbClr val="000001"/>
                </a:solidFill>
                <a:latin typeface="Gordita Bold"/>
                <a:ea typeface="Gordita Bold"/>
                <a:cs typeface="Gordita Bold"/>
                <a:sym typeface="Gordita Bold"/>
              </a:rPr>
              <a:t>Add the chart title</a:t>
            </a:r>
          </a:p>
        </p:txBody>
      </p:sp>
      <p:sp>
        <p:nvSpPr>
          <p:cNvPr name="TextBox 39" id="39"/>
          <p:cNvSpPr txBox="true"/>
          <p:nvPr/>
        </p:nvSpPr>
        <p:spPr>
          <a:xfrm rot="0">
            <a:off x="35711833" y="16383000"/>
            <a:ext cx="5101726" cy="679384"/>
          </a:xfrm>
          <a:prstGeom prst="rect">
            <a:avLst/>
          </a:prstGeom>
        </p:spPr>
        <p:txBody>
          <a:bodyPr anchor="t" rtlCol="false" tIns="0" lIns="0" bIns="0" rIns="0">
            <a:spAutoFit/>
          </a:bodyPr>
          <a:lstStyle/>
          <a:p>
            <a:pPr algn="ctr">
              <a:lnSpc>
                <a:spcPts val="5599"/>
              </a:lnSpc>
            </a:pPr>
            <a:r>
              <a:rPr lang="en-US" b="true" sz="3999">
                <a:solidFill>
                  <a:srgbClr val="000001"/>
                </a:solidFill>
                <a:latin typeface="Gordita Bold"/>
                <a:ea typeface="Gordita Bold"/>
                <a:cs typeface="Gordita Bold"/>
                <a:sym typeface="Gordita Bold"/>
              </a:rPr>
              <a:t>Add the chart title</a:t>
            </a:r>
          </a:p>
        </p:txBody>
      </p:sp>
      <p:sp>
        <p:nvSpPr>
          <p:cNvPr name="AutoShape 40" id="40"/>
          <p:cNvSpPr/>
          <p:nvPr/>
        </p:nvSpPr>
        <p:spPr>
          <a:xfrm>
            <a:off x="12695056" y="7683852"/>
            <a:ext cx="0" cy="17550695"/>
          </a:xfrm>
          <a:prstGeom prst="line">
            <a:avLst/>
          </a:prstGeom>
          <a:ln cap="flat" w="38100">
            <a:solidFill>
              <a:srgbClr val="000000"/>
            </a:solidFill>
            <a:prstDash val="solid"/>
            <a:headEnd type="none" len="sm" w="sm"/>
            <a:tailEnd type="none" len="sm" w="sm"/>
          </a:ln>
        </p:spPr>
      </p:sp>
      <p:sp>
        <p:nvSpPr>
          <p:cNvPr name="AutoShape 41" id="41"/>
          <p:cNvSpPr/>
          <p:nvPr/>
        </p:nvSpPr>
        <p:spPr>
          <a:xfrm flipH="true">
            <a:off x="25561229" y="7630746"/>
            <a:ext cx="0" cy="22512067"/>
          </a:xfrm>
          <a:prstGeom prst="line">
            <a:avLst/>
          </a:prstGeom>
          <a:ln cap="flat" w="38100">
            <a:solidFill>
              <a:srgbClr val="000000"/>
            </a:solidFill>
            <a:prstDash val="solid"/>
            <a:headEnd type="none" len="sm" w="sm"/>
            <a:tailEnd type="none" len="sm" w="sm"/>
          </a:ln>
        </p:spPr>
      </p:sp>
      <p:sp>
        <p:nvSpPr>
          <p:cNvPr name="AutoShape 42" id="42"/>
          <p:cNvSpPr/>
          <p:nvPr/>
        </p:nvSpPr>
        <p:spPr>
          <a:xfrm>
            <a:off x="1286311" y="7630746"/>
            <a:ext cx="41318578" cy="0"/>
          </a:xfrm>
          <a:prstGeom prst="line">
            <a:avLst/>
          </a:prstGeom>
          <a:ln cap="flat" w="38100">
            <a:solidFill>
              <a:srgbClr val="000000"/>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DAGsm0YH3rM</dc:identifier>
  <dcterms:modified xsi:type="dcterms:W3CDTF">2011-08-01T06:04:30Z</dcterms:modified>
  <cp:revision>1</cp:revision>
  <dc:title>Scientific Research Poster (48 x 36 in)</dc:title>
</cp:coreProperties>
</file>