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19"/>
  </p:notesMasterIdLst>
  <p:sldIdLst>
    <p:sldId id="266" r:id="rId2"/>
    <p:sldId id="278" r:id="rId3"/>
    <p:sldId id="279" r:id="rId4"/>
    <p:sldId id="280" r:id="rId5"/>
    <p:sldId id="282" r:id="rId6"/>
    <p:sldId id="286" r:id="rId7"/>
    <p:sldId id="281" r:id="rId8"/>
    <p:sldId id="284" r:id="rId9"/>
    <p:sldId id="289" r:id="rId10"/>
    <p:sldId id="288" r:id="rId11"/>
    <p:sldId id="307" r:id="rId12"/>
    <p:sldId id="308" r:id="rId13"/>
    <p:sldId id="287" r:id="rId14"/>
    <p:sldId id="309" r:id="rId15"/>
    <p:sldId id="310" r:id="rId16"/>
    <p:sldId id="311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734"/>
    <a:srgbClr val="005937"/>
    <a:srgbClr val="FFC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5"/>
    <p:restoredTop sz="95332" autoAdjust="0"/>
  </p:normalViewPr>
  <p:slideViewPr>
    <p:cSldViewPr snapToGrid="0" showGuides="1">
      <p:cViewPr varScale="1">
        <p:scale>
          <a:sx n="106" d="100"/>
          <a:sy n="106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11C6A-9C50-4455-B08C-1584A08F6CCD}" type="datetimeFigureOut">
              <a:rPr lang="en-CA" smtClean="0"/>
              <a:t>2024-02-16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3663A-426D-48DA-B48F-5ACD717AFC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003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no maximum size of grant is identified, applicants are advised to keep their budgets reasonable. It is expected that most awards will be less than $25,000.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3663A-426D-48DA-B48F-5ACD717AFC42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473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3663A-426D-48DA-B48F-5ACD717AFC42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3514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3663A-426D-48DA-B48F-5ACD717AFC42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814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5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dark, ocean floor, night sky&#10;&#10;Description automatically generated">
            <a:extLst>
              <a:ext uri="{FF2B5EF4-FFF2-40B4-BE49-F238E27FC236}">
                <a16:creationId xmlns:a16="http://schemas.microsoft.com/office/drawing/2014/main" id="{77294EB8-2DC6-70B7-B1F7-ADA560594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34518D-BC5E-6CF1-4596-C7A385B36A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49" y="772319"/>
            <a:ext cx="8058151" cy="1655762"/>
          </a:xfrm>
          <a:prstGeom prst="rect">
            <a:avLst/>
          </a:prstGeom>
        </p:spPr>
        <p:txBody>
          <a:bodyPr anchor="t"/>
          <a:lstStyle>
            <a:lvl1pPr algn="l">
              <a:defRPr sz="4400" b="0" i="0">
                <a:solidFill>
                  <a:srgbClr val="FFC6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>
                <a:solidFill>
                  <a:srgbClr val="FFC529"/>
                </a:solidFill>
                <a:effectLst/>
                <a:latin typeface="Arial" panose="020B0604020202020204" pitchFamily="34" charset="0"/>
              </a:rPr>
              <a:t>TITLE OF POWERPOINT</a:t>
            </a:r>
            <a:br>
              <a:rPr lang="en-CA" dirty="0">
                <a:solidFill>
                  <a:srgbClr val="FFC529"/>
                </a:solidFill>
                <a:effectLst/>
                <a:latin typeface="Arial" panose="020B0604020202020204" pitchFamily="34" charset="0"/>
              </a:rPr>
            </a:br>
            <a:r>
              <a:rPr lang="en-CA" dirty="0">
                <a:solidFill>
                  <a:srgbClr val="FFC529"/>
                </a:solidFill>
                <a:effectLst/>
                <a:latin typeface="Arial" panose="020B0604020202020204" pitchFamily="34" charset="0"/>
              </a:rPr>
              <a:t>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894E0B-A687-78B3-9EAC-8ADD81FA42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2601120"/>
            <a:ext cx="8058150" cy="9853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CA" dirty="0">
                <a:effectLst/>
                <a:latin typeface="Arial" panose="020B0604020202020204" pitchFamily="34" charset="0"/>
              </a:rPr>
              <a:t>Faculty Name </a:t>
            </a:r>
            <a:br>
              <a:rPr lang="en-CA" dirty="0">
                <a:effectLst/>
                <a:latin typeface="Arial" panose="020B0604020202020204" pitchFamily="34" charset="0"/>
              </a:rPr>
            </a:br>
            <a:r>
              <a:rPr lang="en-CA" dirty="0">
                <a:effectLst/>
                <a:latin typeface="Arial" panose="020B0604020202020204" pitchFamily="34" charset="0"/>
              </a:rPr>
              <a:t>Appears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3AAF9D-40E7-92C1-3A19-A8E0D5F7CA5D}"/>
              </a:ext>
            </a:extLst>
          </p:cNvPr>
          <p:cNvSpPr/>
          <p:nvPr userDrawn="1"/>
        </p:nvSpPr>
        <p:spPr>
          <a:xfrm>
            <a:off x="0" y="5618480"/>
            <a:ext cx="4572000" cy="934720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FE73E0-ABF0-1B57-F249-0B5D0A559993}"/>
              </a:ext>
            </a:extLst>
          </p:cNvPr>
          <p:cNvSpPr/>
          <p:nvPr userDrawn="1"/>
        </p:nvSpPr>
        <p:spPr>
          <a:xfrm>
            <a:off x="4572000" y="5618320"/>
            <a:ext cx="45720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2AD2460-454C-36AF-DD2D-0083AA7467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460" y="5811202"/>
            <a:ext cx="3472179" cy="54895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b="1" dirty="0">
                <a:latin typeface="Arial" panose="020B0604020202020204" pitchFamily="34" charset="0"/>
              </a:rPr>
              <a:t>Date XX, 20XX</a:t>
            </a:r>
            <a:endParaRPr lang="en-CA" dirty="0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5E5C4C-C2B4-1D4C-F81F-C23A53B23E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96607" y="5795049"/>
            <a:ext cx="3514932" cy="5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10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3AAF9D-40E7-92C1-3A19-A8E0D5F7CA5D}"/>
              </a:ext>
            </a:extLst>
          </p:cNvPr>
          <p:cNvSpPr/>
          <p:nvPr userDrawn="1"/>
        </p:nvSpPr>
        <p:spPr>
          <a:xfrm>
            <a:off x="0" y="5618480"/>
            <a:ext cx="4572000" cy="934720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FE73E0-ABF0-1B57-F249-0B5D0A559993}"/>
              </a:ext>
            </a:extLst>
          </p:cNvPr>
          <p:cNvSpPr/>
          <p:nvPr userDrawn="1"/>
        </p:nvSpPr>
        <p:spPr>
          <a:xfrm>
            <a:off x="4572000" y="5618320"/>
            <a:ext cx="45720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126C1-E45E-FBE2-6A9F-C3DB9FA716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2601120"/>
            <a:ext cx="8068310" cy="9853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CA" dirty="0">
                <a:effectLst/>
                <a:latin typeface="Arial" panose="020B0604020202020204" pitchFamily="34" charset="0"/>
              </a:rPr>
              <a:t>Faculty Name </a:t>
            </a:r>
            <a:br>
              <a:rPr lang="en-CA" dirty="0">
                <a:effectLst/>
                <a:latin typeface="Arial" panose="020B0604020202020204" pitchFamily="34" charset="0"/>
              </a:rPr>
            </a:br>
            <a:r>
              <a:rPr lang="en-CA" dirty="0">
                <a:effectLst/>
                <a:latin typeface="Arial" panose="020B0604020202020204" pitchFamily="34" charset="0"/>
              </a:rPr>
              <a:t>Appears Here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6F7D9A4A-1C1A-2A6B-D2A5-52CE3211AE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460" y="5811202"/>
            <a:ext cx="3482339" cy="54895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b="1" dirty="0">
                <a:latin typeface="Arial" panose="020B0604020202020204" pitchFamily="34" charset="0"/>
              </a:rPr>
              <a:t>Date XX, 20XX</a:t>
            </a:r>
            <a:endParaRPr lang="en-CA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CC1622-13F3-5DE3-A517-1AAB0212B0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6607" y="5795049"/>
            <a:ext cx="3514932" cy="581263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2AC4085-FBA5-FE9C-E606-E6FA34E97C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707867"/>
            <a:ext cx="8251825" cy="1486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>
                <a:solidFill>
                  <a:srgbClr val="1247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POWERPOINT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99860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894E0B-A687-78B3-9EAC-8ADD81FA42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839434"/>
            <a:ext cx="7867650" cy="42005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buClr>
                <a:srgbClr val="FFC629"/>
              </a:buClr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CA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CA" dirty="0" err="1">
                <a:effectLst/>
                <a:latin typeface="Arial" panose="020B0604020202020204" pitchFamily="34" charset="0"/>
              </a:rPr>
              <a:t>amet</a:t>
            </a:r>
            <a:r>
              <a:rPr lang="en-CA" dirty="0">
                <a:effectLst/>
                <a:latin typeface="Arial" panose="020B0604020202020204" pitchFamily="34" charset="0"/>
              </a:rPr>
              <a:t>, </a:t>
            </a:r>
            <a:r>
              <a:rPr lang="en-CA" dirty="0" err="1">
                <a:effectLst/>
                <a:latin typeface="Arial" panose="020B0604020202020204" pitchFamily="34" charset="0"/>
              </a:rPr>
              <a:t>consectetur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elit</a:t>
            </a:r>
            <a:r>
              <a:rPr lang="en-CA" dirty="0">
                <a:effectLst/>
                <a:latin typeface="Arial" panose="020B0604020202020204" pitchFamily="34" charset="0"/>
              </a:rPr>
              <a:t>, sed do </a:t>
            </a:r>
            <a:r>
              <a:rPr lang="en-CA" dirty="0" err="1">
                <a:effectLst/>
                <a:latin typeface="Arial" panose="020B0604020202020204" pitchFamily="34" charset="0"/>
              </a:rPr>
              <a:t>eiusmod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tempor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incididunt</a:t>
            </a:r>
            <a:r>
              <a:rPr lang="en-CA" dirty="0">
                <a:effectLst/>
                <a:latin typeface="Arial" panose="020B0604020202020204" pitchFamily="34" charset="0"/>
              </a:rPr>
              <a:t> labore et dolore magna </a:t>
            </a:r>
            <a:r>
              <a:rPr lang="en-CA" dirty="0" err="1">
                <a:effectLst/>
                <a:latin typeface="Arial" panose="020B0604020202020204" pitchFamily="34" charset="0"/>
              </a:rPr>
              <a:t>aliqua</a:t>
            </a:r>
            <a:r>
              <a:rPr lang="en-CA" dirty="0">
                <a:effectLst/>
                <a:latin typeface="Arial" panose="020B0604020202020204" pitchFamily="34" charset="0"/>
              </a:rPr>
              <a:t>. </a:t>
            </a:r>
          </a:p>
          <a:p>
            <a:r>
              <a:rPr lang="en-CA" dirty="0">
                <a:effectLst/>
                <a:latin typeface="Arial" panose="020B0604020202020204" pitchFamily="34" charset="0"/>
              </a:rPr>
              <a:t>Ut </a:t>
            </a:r>
            <a:r>
              <a:rPr lang="en-CA" dirty="0" err="1">
                <a:effectLst/>
                <a:latin typeface="Arial" panose="020B0604020202020204" pitchFamily="34" charset="0"/>
              </a:rPr>
              <a:t>enim</a:t>
            </a:r>
            <a:r>
              <a:rPr lang="en-CA" dirty="0">
                <a:effectLst/>
                <a:latin typeface="Arial" panose="020B0604020202020204" pitchFamily="34" charset="0"/>
              </a:rPr>
              <a:t> ad minim </a:t>
            </a:r>
            <a:r>
              <a:rPr lang="en-CA" dirty="0" err="1">
                <a:effectLst/>
                <a:latin typeface="Arial" panose="020B0604020202020204" pitchFamily="34" charset="0"/>
              </a:rPr>
              <a:t>veniam</a:t>
            </a:r>
            <a:r>
              <a:rPr lang="en-CA" dirty="0">
                <a:effectLst/>
                <a:latin typeface="Arial" panose="020B0604020202020204" pitchFamily="34" charset="0"/>
              </a:rPr>
              <a:t>, </a:t>
            </a:r>
            <a:r>
              <a:rPr lang="en-CA" dirty="0" err="1">
                <a:effectLst/>
                <a:latin typeface="Arial" panose="020B0604020202020204" pitchFamily="34" charset="0"/>
              </a:rPr>
              <a:t>quis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nostrud</a:t>
            </a:r>
            <a:r>
              <a:rPr lang="en-CA" dirty="0">
                <a:effectLst/>
                <a:latin typeface="Arial" panose="020B0604020202020204" pitchFamily="34" charset="0"/>
              </a:rPr>
              <a:t> exercitation </a:t>
            </a:r>
            <a:r>
              <a:rPr lang="en-CA" dirty="0" err="1">
                <a:effectLst/>
                <a:latin typeface="Arial" panose="020B0604020202020204" pitchFamily="34" charset="0"/>
              </a:rPr>
              <a:t>ullamco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laboris</a:t>
            </a:r>
            <a:r>
              <a:rPr lang="en-CA" dirty="0">
                <a:effectLst/>
                <a:latin typeface="Arial" panose="020B0604020202020204" pitchFamily="34" charset="0"/>
              </a:rPr>
              <a:t> nisi </a:t>
            </a:r>
            <a:r>
              <a:rPr lang="en-CA" dirty="0" err="1">
                <a:effectLst/>
                <a:latin typeface="Arial" panose="020B0604020202020204" pitchFamily="34" charset="0"/>
              </a:rPr>
              <a:t>ut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aliquip</a:t>
            </a:r>
            <a:r>
              <a:rPr lang="en-CA" dirty="0">
                <a:effectLst/>
                <a:latin typeface="Arial" panose="020B0604020202020204" pitchFamily="34" charset="0"/>
              </a:rPr>
              <a:t> ex </a:t>
            </a:r>
            <a:r>
              <a:rPr lang="en-CA" dirty="0" err="1">
                <a:effectLst/>
                <a:latin typeface="Arial" panose="020B0604020202020204" pitchFamily="34" charset="0"/>
              </a:rPr>
              <a:t>ea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commodo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consequat</a:t>
            </a:r>
            <a:r>
              <a:rPr lang="en-CA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CA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CA" dirty="0" err="1">
                <a:effectLst/>
                <a:latin typeface="Arial" panose="020B0604020202020204" pitchFamily="34" charset="0"/>
              </a:rPr>
              <a:t>amet</a:t>
            </a:r>
            <a:r>
              <a:rPr lang="en-CA" dirty="0">
                <a:effectLst/>
                <a:latin typeface="Arial" panose="020B0604020202020204" pitchFamily="34" charset="0"/>
              </a:rPr>
              <a:t>, </a:t>
            </a:r>
            <a:r>
              <a:rPr lang="en-CA" dirty="0" err="1">
                <a:effectLst/>
                <a:latin typeface="Arial" panose="020B0604020202020204" pitchFamily="34" charset="0"/>
              </a:rPr>
              <a:t>consectetur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elit</a:t>
            </a:r>
            <a:r>
              <a:rPr lang="en-CA" dirty="0">
                <a:effectLst/>
                <a:latin typeface="Arial" panose="020B0604020202020204" pitchFamily="34" charset="0"/>
              </a:rPr>
              <a:t>, sed do </a:t>
            </a:r>
            <a:r>
              <a:rPr lang="en-CA" dirty="0" err="1">
                <a:effectLst/>
                <a:latin typeface="Arial" panose="020B0604020202020204" pitchFamily="34" charset="0"/>
              </a:rPr>
              <a:t>eiusmod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tempor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incididunt</a:t>
            </a:r>
            <a:r>
              <a:rPr lang="en-CA" dirty="0">
                <a:effectLst/>
                <a:latin typeface="Arial" panose="020B0604020202020204" pitchFamily="34" charset="0"/>
              </a:rPr>
              <a:t> labore et dolore magna </a:t>
            </a:r>
            <a:r>
              <a:rPr lang="en-CA" dirty="0" err="1">
                <a:effectLst/>
                <a:latin typeface="Arial" panose="020B0604020202020204" pitchFamily="34" charset="0"/>
              </a:rPr>
              <a:t>aliqua</a:t>
            </a:r>
            <a:r>
              <a:rPr lang="en-CA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CA" dirty="0">
                <a:effectLst/>
                <a:latin typeface="Arial" panose="020B0604020202020204" pitchFamily="34" charset="0"/>
              </a:rPr>
              <a:t>Ut </a:t>
            </a:r>
            <a:r>
              <a:rPr lang="en-CA" dirty="0" err="1">
                <a:effectLst/>
                <a:latin typeface="Arial" panose="020B0604020202020204" pitchFamily="34" charset="0"/>
              </a:rPr>
              <a:t>enim</a:t>
            </a:r>
            <a:r>
              <a:rPr lang="en-CA" dirty="0">
                <a:effectLst/>
                <a:latin typeface="Arial" panose="020B0604020202020204" pitchFamily="34" charset="0"/>
              </a:rPr>
              <a:t> ad minim </a:t>
            </a:r>
            <a:r>
              <a:rPr lang="en-CA" dirty="0" err="1">
                <a:effectLst/>
                <a:latin typeface="Arial" panose="020B0604020202020204" pitchFamily="34" charset="0"/>
              </a:rPr>
              <a:t>veniam</a:t>
            </a:r>
            <a:r>
              <a:rPr lang="en-CA" dirty="0">
                <a:effectLst/>
                <a:latin typeface="Arial" panose="020B0604020202020204" pitchFamily="34" charset="0"/>
              </a:rPr>
              <a:t>, </a:t>
            </a:r>
            <a:r>
              <a:rPr lang="en-CA" dirty="0" err="1">
                <a:effectLst/>
                <a:latin typeface="Arial" panose="020B0604020202020204" pitchFamily="34" charset="0"/>
              </a:rPr>
              <a:t>quis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nostrud</a:t>
            </a:r>
            <a:r>
              <a:rPr lang="en-CA" dirty="0">
                <a:effectLst/>
                <a:latin typeface="Arial" panose="020B0604020202020204" pitchFamily="34" charset="0"/>
              </a:rPr>
              <a:t> exercitation </a:t>
            </a:r>
            <a:r>
              <a:rPr lang="en-CA" dirty="0" err="1">
                <a:effectLst/>
                <a:latin typeface="Arial" panose="020B0604020202020204" pitchFamily="34" charset="0"/>
              </a:rPr>
              <a:t>ullamco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laboris</a:t>
            </a:r>
            <a:r>
              <a:rPr lang="en-CA" dirty="0">
                <a:effectLst/>
                <a:latin typeface="Arial" panose="020B0604020202020204" pitchFamily="34" charset="0"/>
              </a:rPr>
              <a:t> nisi </a:t>
            </a:r>
            <a:r>
              <a:rPr lang="en-CA" dirty="0" err="1">
                <a:effectLst/>
                <a:latin typeface="Arial" panose="020B0604020202020204" pitchFamily="34" charset="0"/>
              </a:rPr>
              <a:t>ut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aliquip</a:t>
            </a:r>
            <a:r>
              <a:rPr lang="en-CA" dirty="0">
                <a:effectLst/>
                <a:latin typeface="Arial" panose="020B0604020202020204" pitchFamily="34" charset="0"/>
              </a:rPr>
              <a:t> ex </a:t>
            </a:r>
            <a:r>
              <a:rPr lang="en-CA" dirty="0" err="1">
                <a:effectLst/>
                <a:latin typeface="Arial" panose="020B0604020202020204" pitchFamily="34" charset="0"/>
              </a:rPr>
              <a:t>ea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commodo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consequat</a:t>
            </a:r>
            <a:r>
              <a:rPr lang="en-CA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CA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CA" dirty="0" err="1">
                <a:effectLst/>
                <a:latin typeface="Arial" panose="020B0604020202020204" pitchFamily="34" charset="0"/>
              </a:rPr>
              <a:t>amet</a:t>
            </a:r>
            <a:r>
              <a:rPr lang="en-CA" dirty="0">
                <a:effectLst/>
                <a:latin typeface="Arial" panose="020B0604020202020204" pitchFamily="34" charset="0"/>
              </a:rPr>
              <a:t>, </a:t>
            </a:r>
            <a:r>
              <a:rPr lang="en-CA" dirty="0" err="1">
                <a:effectLst/>
                <a:latin typeface="Arial" panose="020B0604020202020204" pitchFamily="34" charset="0"/>
              </a:rPr>
              <a:t>consectetur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elit</a:t>
            </a:r>
            <a:r>
              <a:rPr lang="en-CA" dirty="0">
                <a:effectLst/>
                <a:latin typeface="Arial" panose="020B0604020202020204" pitchFamily="34" charset="0"/>
              </a:rPr>
              <a:t>, sed do </a:t>
            </a:r>
            <a:r>
              <a:rPr lang="en-CA" dirty="0" err="1">
                <a:effectLst/>
                <a:latin typeface="Arial" panose="020B0604020202020204" pitchFamily="34" charset="0"/>
              </a:rPr>
              <a:t>eiusmod</a:t>
            </a:r>
            <a:r>
              <a:rPr lang="en-CA" dirty="0">
                <a:effectLst/>
                <a:latin typeface="Arial" panose="020B0604020202020204" pitchFamily="34" charset="0"/>
              </a:rPr>
              <a:t>.</a:t>
            </a:r>
          </a:p>
          <a:p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45FD33-0150-8A3C-494D-FBC3F5E57D36}"/>
              </a:ext>
            </a:extLst>
          </p:cNvPr>
          <p:cNvSpPr/>
          <p:nvPr userDrawn="1"/>
        </p:nvSpPr>
        <p:spPr>
          <a:xfrm flipV="1">
            <a:off x="1" y="6425171"/>
            <a:ext cx="6614160" cy="65032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9F41DC-86BD-95EF-A7C2-3A7026AD2A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46239" y="6277281"/>
            <a:ext cx="2181859" cy="360813"/>
          </a:xfrm>
          <a:prstGeom prst="rect">
            <a:avLst/>
          </a:prstGeom>
        </p:spPr>
      </p:pic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FBFC66E-A826-F76C-8970-0D0F0916FA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707867"/>
            <a:ext cx="8251825" cy="74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>
                <a:solidFill>
                  <a:srgbClr val="1247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&amp; CONTENT HEADER</a:t>
            </a:r>
          </a:p>
        </p:txBody>
      </p:sp>
    </p:spTree>
    <p:extLst>
      <p:ext uri="{BB962C8B-B14F-4D97-AF65-F5344CB8AC3E}">
        <p14:creationId xmlns:p14="http://schemas.microsoft.com/office/powerpoint/2010/main" val="354146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48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9" r:id="rId2"/>
    <p:sldLayoutId id="214748366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regina.ca/research/for-faculty-staff/find-funding/internal-grants/tri-agency-grant-support.html" TargetMode="External"/><Relationship Id="rId2" Type="http://schemas.openxmlformats.org/officeDocument/2006/relationships/hyperlink" Target="https://www.uregina.ca/research/for-faculty-staff/find-funding/internal-grants/vpr-discretionary-funds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Research.Services@uregina.ca" TargetMode="External"/><Relationship Id="rId5" Type="http://schemas.openxmlformats.org/officeDocument/2006/relationships/hyperlink" Target="https://www.uregina.ca/research/for-faculty-staff/find-funding/internal-grants/seed-grant.html" TargetMode="External"/><Relationship Id="rId4" Type="http://schemas.openxmlformats.org/officeDocument/2006/relationships/hyperlink" Target="https://www.uregina.ca/research/for-faculty-staff/find-funding/internal-grants/tri-agency-cohort-program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809B-C8DC-E69B-08C9-6DFC644276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INTERNAL RESOURCES FOR RESEARCH PROGRAM SUPPORT </a:t>
            </a:r>
            <a:r>
              <a:rPr lang="en-US" dirty="0">
                <a:latin typeface="NewsGoth XCn BT"/>
              </a:rPr>
              <a:t/>
            </a:r>
            <a:br>
              <a:rPr lang="en-US" dirty="0">
                <a:latin typeface="NewsGoth XCn BT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5208C-2C46-D87F-6149-D2F225E04D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Office of Research Services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4F182B-6E18-7B4A-4032-9AC9E4134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February 16,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10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16491" y="1588655"/>
            <a:ext cx="8027146" cy="4451309"/>
          </a:xfrm>
        </p:spPr>
        <p:txBody>
          <a:bodyPr/>
          <a:lstStyle/>
          <a:p>
            <a:pPr marL="0" indent="0">
              <a:buNone/>
            </a:pPr>
            <a:r>
              <a:rPr lang="en-US" sz="2200" u="sng" dirty="0" smtClean="0"/>
              <a:t>Evaluation </a:t>
            </a:r>
            <a:r>
              <a:rPr lang="en-US" sz="2200" u="sng" dirty="0"/>
              <a:t>Criteria:</a:t>
            </a:r>
          </a:p>
          <a:p>
            <a:pPr marL="685800" indent="-342900"/>
            <a:r>
              <a:rPr lang="en-US" sz="2200" dirty="0" smtClean="0"/>
              <a:t>The </a:t>
            </a:r>
            <a:r>
              <a:rPr lang="en-US" sz="2200" dirty="0"/>
              <a:t>completeness and clarity of the proposal;</a:t>
            </a:r>
          </a:p>
          <a:p>
            <a:pPr marL="685800" indent="-342900"/>
            <a:r>
              <a:rPr lang="en-US" sz="2200" dirty="0"/>
              <a:t>Aim and importance of the proposal, including originality/innovation, expected contribution to knowledge, and the potential impact of the outputs;</a:t>
            </a:r>
          </a:p>
          <a:p>
            <a:pPr marL="685800" indent="-342900"/>
            <a:r>
              <a:rPr lang="en-US" sz="2200" dirty="0"/>
              <a:t>Quality and feasibility of the research design;</a:t>
            </a:r>
          </a:p>
          <a:p>
            <a:pPr marL="685800" indent="-342900"/>
            <a:r>
              <a:rPr lang="en-US" sz="2200" dirty="0"/>
              <a:t>Potential to secure external funding and the plan to apply for funding;</a:t>
            </a:r>
          </a:p>
          <a:p>
            <a:pPr marL="685800" indent="-342900"/>
            <a:r>
              <a:rPr lang="en-US" sz="2200" dirty="0"/>
              <a:t>The appropriateness and justification of the requested budget; and</a:t>
            </a:r>
          </a:p>
          <a:p>
            <a:pPr marL="685800" indent="-342900"/>
            <a:r>
              <a:rPr lang="en-US" sz="2200" dirty="0"/>
              <a:t>The scholarly record of the applicant(s).</a:t>
            </a:r>
          </a:p>
          <a:p>
            <a:endParaRPr lang="en-CA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Consideration of Applications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358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28650" y="1454228"/>
            <a:ext cx="7867650" cy="4937336"/>
          </a:xfrm>
        </p:spPr>
        <p:txBody>
          <a:bodyPr/>
          <a:lstStyle/>
          <a:p>
            <a:pPr marL="0" indent="0">
              <a:buNone/>
            </a:pPr>
            <a:r>
              <a:rPr lang="en-US" sz="2200" u="sng" dirty="0"/>
              <a:t>Funding Priority</a:t>
            </a:r>
            <a:r>
              <a:rPr lang="en-US" sz="2200" u="sng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u="sng" dirty="0"/>
          </a:p>
          <a:p>
            <a:pPr marL="8001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2024 </a:t>
            </a:r>
            <a:r>
              <a:rPr lang="en-US" sz="2200" dirty="0"/>
              <a:t>Cohort Program </a:t>
            </a:r>
            <a:r>
              <a:rPr lang="en-US" sz="2200" dirty="0" smtClean="0"/>
              <a:t>participants.</a:t>
            </a:r>
            <a:endParaRPr lang="en-US" sz="2200" dirty="0"/>
          </a:p>
          <a:p>
            <a:pPr marL="8001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/>
          </a:p>
          <a:p>
            <a:pPr marL="8001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/>
              <a:t>Emerging scholars (pre-tenure faculty who do not currently hold external funding</a:t>
            </a:r>
            <a:r>
              <a:rPr lang="en-US" sz="2200" dirty="0" smtClean="0"/>
              <a:t>).</a:t>
            </a:r>
            <a:endParaRPr lang="en-US" sz="2200" dirty="0"/>
          </a:p>
          <a:p>
            <a:pPr marL="8001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/>
          </a:p>
          <a:p>
            <a:pPr marL="8001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/>
              <a:t>Established scholars (tenured faculty, pre-tenure faculty holding external funding</a:t>
            </a:r>
            <a:r>
              <a:rPr lang="en-US" sz="2200" dirty="0" smtClean="0"/>
              <a:t>).</a:t>
            </a:r>
            <a:endParaRPr lang="en-US" sz="2200" dirty="0"/>
          </a:p>
          <a:p>
            <a:pPr marL="8001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/>
          </a:p>
          <a:p>
            <a:pPr marL="8001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/>
              <a:t>Postdoctoral </a:t>
            </a:r>
            <a:r>
              <a:rPr lang="en-US" sz="2200" dirty="0" smtClean="0"/>
              <a:t>fellows.</a:t>
            </a:r>
            <a:endParaRPr lang="en-US" sz="2200" dirty="0"/>
          </a:p>
          <a:p>
            <a:pPr marL="8001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/>
          </a:p>
          <a:p>
            <a:pPr marL="8001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/>
              <a:t>APT members (where independent research is a requirement of their appointment</a:t>
            </a:r>
            <a:r>
              <a:rPr lang="en-US" sz="2200" dirty="0" smtClean="0"/>
              <a:t>).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600" dirty="0"/>
              <a:t>Consideration of Applications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213669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28650" y="1654234"/>
            <a:ext cx="7867650" cy="438573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200" dirty="0"/>
              <a:t>Make sure the application is accessible for a multi-disciplinary review committee of non-experts.</a:t>
            </a:r>
          </a:p>
          <a:p>
            <a:pPr>
              <a:spcBef>
                <a:spcPts val="0"/>
              </a:spcBef>
            </a:pPr>
            <a:endParaRPr lang="en-US" sz="2200" dirty="0"/>
          </a:p>
          <a:p>
            <a:pPr>
              <a:spcBef>
                <a:spcPts val="0"/>
              </a:spcBef>
            </a:pPr>
            <a:r>
              <a:rPr lang="en-US" sz="2200" dirty="0"/>
              <a:t> Be detailed and provide all specific information requested in the application form and guidelines.</a:t>
            </a:r>
          </a:p>
          <a:p>
            <a:pPr>
              <a:spcBef>
                <a:spcPts val="0"/>
              </a:spcBef>
            </a:pPr>
            <a:endParaRPr lang="en-US" sz="2200" dirty="0"/>
          </a:p>
          <a:p>
            <a:pPr>
              <a:spcBef>
                <a:spcPts val="0"/>
              </a:spcBef>
            </a:pPr>
            <a:r>
              <a:rPr lang="en-US" sz="2200" dirty="0"/>
              <a:t> Anticipate potential risks in the project and explain how they will be addressed or mitigated (e.g. recruiting enough participants).</a:t>
            </a:r>
          </a:p>
          <a:p>
            <a:pPr>
              <a:spcBef>
                <a:spcPts val="0"/>
              </a:spcBef>
            </a:pPr>
            <a:endParaRPr lang="en-US" sz="2200" dirty="0"/>
          </a:p>
          <a:p>
            <a:pPr>
              <a:spcBef>
                <a:spcPts val="0"/>
              </a:spcBef>
            </a:pPr>
            <a:r>
              <a:rPr lang="en-US" sz="2200" dirty="0"/>
              <a:t> Use space wisely in </a:t>
            </a:r>
            <a:r>
              <a:rPr lang="en-US" sz="2200" dirty="0" smtClean="0"/>
              <a:t>the research </a:t>
            </a:r>
            <a:r>
              <a:rPr lang="en-US" sz="2200" dirty="0"/>
              <a:t>plan, and make sure all information is adding value (e.g. figures legible and relevant</a:t>
            </a:r>
            <a:r>
              <a:rPr lang="en-US" sz="2200" dirty="0" smtClean="0"/>
              <a:t>).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Strategies for Success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5776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28649" y="1167905"/>
            <a:ext cx="8035059" cy="5186716"/>
          </a:xfrm>
        </p:spPr>
        <p:txBody>
          <a:bodyPr/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b="1" kern="0" dirty="0"/>
              <a:t>Apply sound time management: </a:t>
            </a:r>
          </a:p>
          <a:p>
            <a:pPr marL="914400" lvl="1" indent="-45720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Early!</a:t>
            </a: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Leave enough time to allow for several reviews and a lot of revision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Tx/>
              <a:defRPr/>
            </a:pPr>
            <a:endParaRPr lang="en-US" sz="800" b="1" kern="0" dirty="0"/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b="1" kern="0" dirty="0"/>
              <a:t>Write clearly and concisely:</a:t>
            </a:r>
            <a:endParaRPr lang="en-US" kern="0" dirty="0"/>
          </a:p>
          <a:p>
            <a:pPr marL="914400" lvl="1" indent="-45720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Make sure your proposal is understandable to a non-expert</a:t>
            </a:r>
          </a:p>
          <a:p>
            <a:pPr marL="914400" lvl="1" indent="-45720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Use simple language and avoid jargon </a:t>
            </a:r>
          </a:p>
          <a:p>
            <a:pPr marL="914400" lvl="1" indent="-45720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Define all acronyms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endParaRPr lang="en-US" sz="800" kern="0" dirty="0"/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b="1" kern="0" dirty="0"/>
              <a:t>Review and follow all instructions and guidelines:</a:t>
            </a:r>
          </a:p>
          <a:p>
            <a:pPr marL="914400" lvl="1" indent="-45720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Use all recommended formatting styles, headings, etc.</a:t>
            </a:r>
          </a:p>
          <a:p>
            <a:pPr marL="914400" lvl="1" indent="-45720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Follow all instructions precisely</a:t>
            </a:r>
          </a:p>
          <a:p>
            <a:pPr marL="914400" lvl="1" indent="-45720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Review evaluation criteria and focus your application to address them explicitly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endParaRPr lang="en-US" sz="800" kern="0" dirty="0"/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b="1" kern="0" dirty="0"/>
              <a:t>Have your submission reviewed by:</a:t>
            </a:r>
          </a:p>
          <a:p>
            <a:pPr marL="914400" lvl="1" indent="-45720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A trusted mentor in your field (i.e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former, current, or 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future)</a:t>
            </a: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A peer(s) outside your specific field </a:t>
            </a:r>
          </a:p>
          <a:p>
            <a:endParaRPr lang="en-CA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650" y="569324"/>
            <a:ext cx="8251825" cy="746360"/>
          </a:xfrm>
        </p:spPr>
        <p:txBody>
          <a:bodyPr/>
          <a:lstStyle/>
          <a:p>
            <a:r>
              <a:rPr lang="en-US" sz="3600" dirty="0" smtClean="0"/>
              <a:t>Writing Tips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898835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5526" y="1145315"/>
            <a:ext cx="8229019" cy="5122136"/>
          </a:xfrm>
        </p:spPr>
        <p:txBody>
          <a:bodyPr/>
          <a:lstStyle/>
          <a:p>
            <a:pPr marL="0" indent="0">
              <a:buNone/>
            </a:pPr>
            <a:r>
              <a:rPr lang="en-US" sz="1900" b="1" dirty="0"/>
              <a:t>Requests could include:</a:t>
            </a:r>
          </a:p>
          <a:p>
            <a:r>
              <a:rPr lang="en-US" sz="1900" dirty="0" smtClean="0"/>
              <a:t>Matching </a:t>
            </a:r>
            <a:r>
              <a:rPr lang="en-US" sz="1900" dirty="0"/>
              <a:t>funds for external </a:t>
            </a:r>
            <a:r>
              <a:rPr lang="en-US" sz="1900" dirty="0" smtClean="0"/>
              <a:t>grants</a:t>
            </a:r>
            <a:r>
              <a:rPr lang="en-US" sz="1900" dirty="0"/>
              <a:t> </a:t>
            </a:r>
            <a:r>
              <a:rPr lang="en-US" sz="1900" dirty="0" smtClean="0"/>
              <a:t>(e.g., </a:t>
            </a:r>
            <a:r>
              <a:rPr lang="en-US" sz="1900" dirty="0"/>
              <a:t>SSHRC Partnership </a:t>
            </a:r>
            <a:r>
              <a:rPr lang="en-US" sz="1900" dirty="0" smtClean="0"/>
              <a:t>grants)</a:t>
            </a:r>
            <a:endParaRPr lang="en-US" sz="1900" dirty="0"/>
          </a:p>
          <a:p>
            <a:r>
              <a:rPr lang="en-US" sz="1900" dirty="0" smtClean="0"/>
              <a:t>Expenses </a:t>
            </a:r>
            <a:r>
              <a:rPr lang="en-US" sz="1900" dirty="0"/>
              <a:t>necessary to meet regulatory requirements</a:t>
            </a:r>
          </a:p>
          <a:p>
            <a:r>
              <a:rPr lang="en-US" sz="1900" dirty="0" smtClean="0"/>
              <a:t>Intellectual </a:t>
            </a:r>
            <a:r>
              <a:rPr lang="en-US" sz="1900" dirty="0"/>
              <a:t>property evaluation or development</a:t>
            </a:r>
          </a:p>
          <a:p>
            <a:r>
              <a:rPr lang="en-US" sz="1900" dirty="0" smtClean="0"/>
              <a:t>Funding </a:t>
            </a:r>
            <a:r>
              <a:rPr lang="en-US" sz="1900" dirty="0"/>
              <a:t>for unique, time-sensitive </a:t>
            </a:r>
            <a:r>
              <a:rPr lang="en-US" sz="1900" dirty="0" smtClean="0"/>
              <a:t>opportunities</a:t>
            </a:r>
          </a:p>
          <a:p>
            <a:r>
              <a:rPr lang="en-US" sz="1900" dirty="0"/>
              <a:t>SSHRC or NSERC expired balance </a:t>
            </a:r>
            <a:r>
              <a:rPr lang="en-US" sz="1900" dirty="0" smtClean="0"/>
              <a:t>requests</a:t>
            </a:r>
          </a:p>
          <a:p>
            <a:pPr marL="0" indent="0">
              <a:buNone/>
            </a:pPr>
            <a:r>
              <a:rPr lang="en-US" sz="2100" dirty="0"/>
              <a:t>*</a:t>
            </a:r>
            <a:r>
              <a:rPr lang="en-US" sz="1900" b="1" dirty="0" smtClean="0"/>
              <a:t>Priority </a:t>
            </a:r>
            <a:r>
              <a:rPr lang="en-US" sz="1900" b="1" dirty="0"/>
              <a:t>will be given to requests for matching funds for external </a:t>
            </a:r>
            <a:r>
              <a:rPr lang="en-US" sz="1900" b="1" dirty="0" smtClean="0"/>
              <a:t>grants</a:t>
            </a:r>
            <a:endParaRPr lang="en-US" sz="1900" b="1" dirty="0"/>
          </a:p>
          <a:p>
            <a:r>
              <a:rPr lang="en-US" sz="1900" dirty="0">
                <a:solidFill>
                  <a:prstClr val="black"/>
                </a:solidFill>
              </a:rPr>
              <a:t> </a:t>
            </a:r>
            <a:r>
              <a:rPr lang="en-US" sz="1900" dirty="0" smtClean="0"/>
              <a:t>Funds </a:t>
            </a:r>
            <a:r>
              <a:rPr lang="en-US" sz="1900" dirty="0"/>
              <a:t>are not meant to make up budget short-falls in current </a:t>
            </a:r>
            <a:r>
              <a:rPr lang="en-US" sz="1900" dirty="0" smtClean="0"/>
              <a:t>funding</a:t>
            </a:r>
          </a:p>
          <a:p>
            <a:r>
              <a:rPr lang="en-US" sz="1900" dirty="0"/>
              <a:t>Financial contributions from departments, </a:t>
            </a:r>
            <a:r>
              <a:rPr lang="en-US" sz="1900" dirty="0" smtClean="0"/>
              <a:t>faculties and research </a:t>
            </a:r>
            <a:r>
              <a:rPr lang="en-US" sz="1900" dirty="0" err="1" smtClean="0"/>
              <a:t>centres</a:t>
            </a:r>
            <a:endParaRPr lang="en-US" sz="1900" dirty="0" smtClean="0"/>
          </a:p>
          <a:p>
            <a:r>
              <a:rPr lang="en-US" sz="1900" dirty="0"/>
              <a:t>Applications </a:t>
            </a:r>
            <a:r>
              <a:rPr lang="en-US" sz="1900" dirty="0" smtClean="0"/>
              <a:t>is reviewed </a:t>
            </a:r>
            <a:r>
              <a:rPr lang="en-US" sz="1900" dirty="0"/>
              <a:t>by the S</a:t>
            </a:r>
            <a:r>
              <a:rPr lang="en-US" sz="1900" dirty="0" smtClean="0"/>
              <a:t>enior </a:t>
            </a:r>
            <a:r>
              <a:rPr lang="en-US" sz="1900" dirty="0"/>
              <a:t>R</a:t>
            </a:r>
            <a:r>
              <a:rPr lang="en-US" sz="1900" dirty="0" smtClean="0"/>
              <a:t>esearch </a:t>
            </a:r>
            <a:r>
              <a:rPr lang="en-US" sz="1900" dirty="0"/>
              <a:t>T</a:t>
            </a:r>
            <a:r>
              <a:rPr lang="en-US" sz="1900" dirty="0" smtClean="0"/>
              <a:t>eam </a:t>
            </a:r>
            <a:r>
              <a:rPr lang="en-US" sz="1900" dirty="0"/>
              <a:t>once a </a:t>
            </a:r>
            <a:r>
              <a:rPr lang="en-US" sz="1900" dirty="0" smtClean="0"/>
              <a:t>month </a:t>
            </a:r>
          </a:p>
          <a:p>
            <a:r>
              <a:rPr lang="en-US" sz="1900" dirty="0" smtClean="0"/>
              <a:t>Only </a:t>
            </a:r>
            <a:r>
              <a:rPr lang="en-US" sz="1900" dirty="0"/>
              <a:t>one application </a:t>
            </a:r>
            <a:r>
              <a:rPr lang="en-US" sz="1900" dirty="0" smtClean="0"/>
              <a:t>per Researcher per </a:t>
            </a:r>
            <a:r>
              <a:rPr lang="en-US" sz="1900" dirty="0"/>
              <a:t>fiscal </a:t>
            </a:r>
            <a:r>
              <a:rPr lang="en-US" sz="1900" dirty="0" smtClean="0"/>
              <a:t>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44559" y="486194"/>
            <a:ext cx="8453755" cy="746360"/>
          </a:xfrm>
        </p:spPr>
        <p:txBody>
          <a:bodyPr/>
          <a:lstStyle/>
          <a:p>
            <a:r>
              <a:rPr lang="en-CA" sz="3600" dirty="0"/>
              <a:t>VP (Research) </a:t>
            </a:r>
            <a:r>
              <a:rPr lang="en-CA" sz="3600" dirty="0" smtClean="0"/>
              <a:t>Discretionary </a:t>
            </a:r>
            <a:r>
              <a:rPr lang="en-CA" sz="3600" dirty="0"/>
              <a:t>F</a:t>
            </a:r>
            <a:r>
              <a:rPr lang="en-CA" sz="3600" dirty="0" smtClean="0"/>
              <a:t>und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048158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28650" y="1839434"/>
            <a:ext cx="7867650" cy="452442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900" dirty="0" smtClean="0"/>
              <a:t>All </a:t>
            </a:r>
            <a:r>
              <a:rPr lang="en-US" sz="1900" dirty="0" err="1"/>
              <a:t>UofR</a:t>
            </a:r>
            <a:r>
              <a:rPr lang="en-US" sz="1900" dirty="0"/>
              <a:t> faculty members applying as the Principal </a:t>
            </a:r>
            <a:r>
              <a:rPr lang="en-US" sz="1900" dirty="0" smtClean="0"/>
              <a:t>Investigator </a:t>
            </a:r>
            <a:r>
              <a:rPr lang="en-US" sz="1900" dirty="0"/>
              <a:t>for </a:t>
            </a:r>
            <a:r>
              <a:rPr lang="en-US" sz="1900" b="1" dirty="0"/>
              <a:t>CIHR Project, NSERC Discovery, or SSHRC Insight Grants </a:t>
            </a:r>
            <a:r>
              <a:rPr lang="en-US" sz="1900" dirty="0"/>
              <a:t>through the University of Regina Research Office are eligible</a:t>
            </a:r>
            <a:r>
              <a:rPr lang="en-US" sz="1900" dirty="0" smtClean="0"/>
              <a:t>.</a:t>
            </a:r>
          </a:p>
          <a:p>
            <a:pPr>
              <a:spcBef>
                <a:spcPts val="0"/>
              </a:spcBef>
            </a:pPr>
            <a:endParaRPr lang="en-US" sz="1900" dirty="0" smtClean="0"/>
          </a:p>
          <a:p>
            <a:pPr>
              <a:spcBef>
                <a:spcPts val="0"/>
              </a:spcBef>
            </a:pPr>
            <a:r>
              <a:rPr lang="en-US" sz="1900" b="1" dirty="0"/>
              <a:t>Amount awarded</a:t>
            </a:r>
            <a:r>
              <a:rPr lang="en-US" sz="1900" dirty="0"/>
              <a:t>: the award will be </a:t>
            </a:r>
            <a:r>
              <a:rPr lang="en-US" sz="1900" b="1" dirty="0"/>
              <a:t>10%</a:t>
            </a:r>
            <a:r>
              <a:rPr lang="en-US" sz="1900" dirty="0"/>
              <a:t> of the Tri-Agency funding awarded </a:t>
            </a:r>
            <a:r>
              <a:rPr lang="en-US" sz="1900" b="1" dirty="0"/>
              <a:t>up to a maximum of $10,000</a:t>
            </a:r>
            <a:r>
              <a:rPr lang="en-US" sz="1900" dirty="0" smtClean="0"/>
              <a:t>.</a:t>
            </a:r>
          </a:p>
          <a:p>
            <a:pPr>
              <a:spcBef>
                <a:spcPts val="0"/>
              </a:spcBef>
            </a:pPr>
            <a:endParaRPr lang="en-US" sz="1900" dirty="0" smtClean="0"/>
          </a:p>
          <a:p>
            <a:pPr>
              <a:spcBef>
                <a:spcPts val="0"/>
              </a:spcBef>
            </a:pPr>
            <a:r>
              <a:rPr lang="en-US" sz="1900" dirty="0" smtClean="0"/>
              <a:t>Awards </a:t>
            </a:r>
            <a:r>
              <a:rPr lang="en-US" sz="1900" dirty="0"/>
              <a:t>must be included in the application budget as </a:t>
            </a:r>
            <a:r>
              <a:rPr lang="en-US" sz="1900" dirty="0" err="1"/>
              <a:t>UofR</a:t>
            </a:r>
            <a:r>
              <a:rPr lang="en-US" sz="1900" dirty="0"/>
              <a:t> support</a:t>
            </a:r>
            <a:r>
              <a:rPr lang="en-US" sz="19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1900" dirty="0" smtClean="0"/>
              <a:t>PI </a:t>
            </a:r>
            <a:r>
              <a:rPr lang="en-US" sz="1900" dirty="0"/>
              <a:t>can determine how to use the award, aligned with Tri-Agency eligible expenses. </a:t>
            </a:r>
            <a:endParaRPr lang="en-US" sz="1900" dirty="0" smtClean="0"/>
          </a:p>
          <a:p>
            <a:pPr>
              <a:spcBef>
                <a:spcPts val="0"/>
              </a:spcBef>
            </a:pPr>
            <a:endParaRPr lang="en-US" sz="1900" dirty="0" smtClean="0"/>
          </a:p>
          <a:p>
            <a:pPr>
              <a:spcBef>
                <a:spcPts val="0"/>
              </a:spcBef>
            </a:pPr>
            <a:r>
              <a:rPr lang="en-US" sz="1900" dirty="0"/>
              <a:t>PI can use the award for course </a:t>
            </a:r>
            <a:r>
              <a:rPr lang="en-US" sz="1900" dirty="0" smtClean="0"/>
              <a:t>release (This </a:t>
            </a:r>
            <a:r>
              <a:rPr lang="en-US" sz="1900" dirty="0"/>
              <a:t>would need to be arranged with and approved by the </a:t>
            </a:r>
            <a:r>
              <a:rPr lang="en-US" sz="1900" dirty="0" smtClean="0"/>
              <a:t>Dean).</a:t>
            </a:r>
            <a:endParaRPr lang="en-US" sz="1900" dirty="0"/>
          </a:p>
          <a:p>
            <a:pPr>
              <a:spcBef>
                <a:spcPts val="0"/>
              </a:spcBef>
            </a:pPr>
            <a:endParaRPr lang="en-CA" sz="1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650" y="558782"/>
            <a:ext cx="8251825" cy="746360"/>
          </a:xfrm>
        </p:spPr>
        <p:txBody>
          <a:bodyPr/>
          <a:lstStyle/>
          <a:p>
            <a:r>
              <a:rPr lang="en-CA" sz="3600" dirty="0"/>
              <a:t>President’s Tri-Agency </a:t>
            </a:r>
            <a:r>
              <a:rPr lang="en-CA" sz="3600" dirty="0" smtClean="0"/>
              <a:t>Support </a:t>
            </a:r>
            <a:r>
              <a:rPr lang="en-CA" sz="3600" dirty="0"/>
              <a:t>G</a:t>
            </a:r>
            <a:r>
              <a:rPr lang="en-CA" sz="3600" dirty="0" smtClean="0"/>
              <a:t>rant (Ongoing Initiative)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563007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3178" y="1207329"/>
            <a:ext cx="8178932" cy="5202708"/>
          </a:xfrm>
        </p:spPr>
        <p:txBody>
          <a:bodyPr/>
          <a:lstStyle/>
          <a:p>
            <a:r>
              <a:rPr lang="en-US" sz="1900" dirty="0"/>
              <a:t>Supports the development of competitive external funding applications through a program of: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Instructional workshops and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Internal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peer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review process</a:t>
            </a:r>
          </a:p>
          <a:p>
            <a:r>
              <a:rPr lang="en-US" sz="1900" dirty="0"/>
              <a:t>T</a:t>
            </a:r>
            <a:r>
              <a:rPr lang="en-US" sz="1900" dirty="0" smtClean="0"/>
              <a:t>he Cohort program supports Tri-Agency flagship funding programs: </a:t>
            </a:r>
            <a:endParaRPr lang="en-US" sz="19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NSERC Discovery Grant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SSHRC Insight and Insight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evelopment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rants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CIHR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Grant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And SHRF Establishment and Solutions Grants</a:t>
            </a:r>
            <a:endParaRPr lang="en-US" sz="1900" dirty="0" smtClean="0"/>
          </a:p>
          <a:p>
            <a:r>
              <a:rPr lang="en-US" sz="1900" dirty="0" smtClean="0"/>
              <a:t>Participants are expected to: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Attend workshops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and consult with the Research Facilitator throughout the development of their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Submit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application draft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(in sections)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by the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deadline(s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 critical feedback from the internal peer review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Expression of Interest: April 10, 2024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650" y="532377"/>
            <a:ext cx="8251825" cy="746360"/>
          </a:xfrm>
        </p:spPr>
        <p:txBody>
          <a:bodyPr/>
          <a:lstStyle/>
          <a:p>
            <a:r>
              <a:rPr lang="en-CA" sz="3600" dirty="0" smtClean="0"/>
              <a:t>The </a:t>
            </a:r>
            <a:r>
              <a:rPr lang="en-CA" sz="3600" dirty="0"/>
              <a:t>Cohort program</a:t>
            </a:r>
          </a:p>
        </p:txBody>
      </p:sp>
    </p:spTree>
    <p:extLst>
      <p:ext uri="{BB962C8B-B14F-4D97-AF65-F5344CB8AC3E}">
        <p14:creationId xmlns:p14="http://schemas.microsoft.com/office/powerpoint/2010/main" val="4283953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28650" y="1524000"/>
            <a:ext cx="786765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For Guidelines, Terms of Reference, and Application Forms, Please see: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VPR Discretionary Funds | Research, University of Regina (uregina.ca</a:t>
            </a:r>
            <a:r>
              <a:rPr lang="en-US" dirty="0" smtClean="0">
                <a:hlinkClick r:id="rId2"/>
              </a:rPr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President's Tri-Agency Support Grant | Research, University of Regina (uregina.ca</a:t>
            </a:r>
            <a:r>
              <a:rPr lang="en-US" dirty="0" smtClean="0">
                <a:hlinkClick r:id="rId3"/>
              </a:rPr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4"/>
              </a:rPr>
              <a:t>Tri-Agency Cohort Program | Research, University of Regina (uregina.ca)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5"/>
              </a:rPr>
              <a:t>President's Research Seed Grant &amp; SSHRC Explore Grant | Research, University of Regina (uregina.ca</a:t>
            </a:r>
            <a:r>
              <a:rPr lang="en-US" dirty="0" smtClean="0">
                <a:hlinkClick r:id="rId5"/>
              </a:rPr>
              <a:t>)</a:t>
            </a:r>
            <a:endParaRPr lang="en-US" dirty="0" smtClean="0"/>
          </a:p>
          <a:p>
            <a:pPr marL="0" indent="0">
              <a:buNone/>
            </a:pPr>
            <a:endParaRPr lang="en-US" sz="1400" dirty="0" smtClean="0"/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If you have any questions, please contact the Office of Research Services: </a:t>
            </a:r>
            <a:r>
              <a:rPr lang="en-US" sz="2000" dirty="0">
                <a:solidFill>
                  <a:prstClr val="black"/>
                </a:solidFill>
                <a:hlinkClick r:id="rId6"/>
              </a:rPr>
              <a:t>Research.Services@uregina.ca</a:t>
            </a:r>
            <a:endParaRPr lang="en-US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000" b="1" dirty="0" smtClean="0"/>
              <a:t>Grant Facilitation Overview (March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@ 1:00 pm) via Zoom</a:t>
            </a:r>
            <a:endParaRPr lang="en-CA" sz="2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9856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6266749-318F-AEBC-F4E3-E37D9576D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1802574"/>
            <a:ext cx="7867650" cy="458573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Objectives:</a:t>
            </a:r>
          </a:p>
          <a:p>
            <a:pPr marL="0" indent="0">
              <a:buNone/>
            </a:pPr>
            <a:endParaRPr lang="en-US" sz="2400" b="1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Promote </a:t>
            </a:r>
            <a:r>
              <a:rPr lang="en-US" sz="2400" dirty="0"/>
              <a:t>research and scholarly work at the U of R that has the potential to be developed into larger scale, externally funded research projects.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Support small-scale, early stage research projects.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Short-term projects that can be completed within the timeframe of the award (2 years).</a:t>
            </a:r>
          </a:p>
          <a:p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1595C-0FF7-894D-25D8-FFE2F2EC57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707867"/>
            <a:ext cx="7096125" cy="746360"/>
          </a:xfrm>
        </p:spPr>
        <p:txBody>
          <a:bodyPr/>
          <a:lstStyle/>
          <a:p>
            <a:r>
              <a:rPr lang="en-US" sz="3200" dirty="0"/>
              <a:t>President’s Research Seed </a:t>
            </a:r>
            <a:r>
              <a:rPr lang="en-US" sz="3200" dirty="0" smtClean="0"/>
              <a:t>grant &amp; </a:t>
            </a:r>
            <a:r>
              <a:rPr lang="en-US" sz="3200" dirty="0"/>
              <a:t>the SSHRC Explore grant</a:t>
            </a:r>
          </a:p>
        </p:txBody>
      </p:sp>
    </p:spTree>
    <p:extLst>
      <p:ext uri="{BB962C8B-B14F-4D97-AF65-F5344CB8AC3E}">
        <p14:creationId xmlns:p14="http://schemas.microsoft.com/office/powerpoint/2010/main" val="412309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28650" y="1546168"/>
            <a:ext cx="7867650" cy="4493796"/>
          </a:xfrm>
        </p:spPr>
        <p:txBody>
          <a:bodyPr/>
          <a:lstStyle/>
          <a:p>
            <a:r>
              <a:rPr lang="en-US" sz="2400" dirty="0"/>
              <a:t>Funds for the PRSG are made available from</a:t>
            </a:r>
            <a:r>
              <a:rPr lang="en-US" sz="2400" dirty="0" smtClean="0"/>
              <a:t>:</a:t>
            </a:r>
            <a:endParaRPr lang="en-US" sz="800" dirty="0"/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Allocation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from operating funds made annually by the President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Vice-President (Research) – an allocation from the NSERC GRF if sufficient funds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exist</a:t>
            </a:r>
          </a:p>
          <a:p>
            <a:pPr marL="685800" lvl="1" indent="-342900" algn="l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/>
              <a:t>Funds for the SSHRC Explore Grant are made available from</a:t>
            </a:r>
            <a:r>
              <a:rPr lang="en-US" sz="2400" dirty="0" smtClean="0"/>
              <a:t>:</a:t>
            </a:r>
            <a:endParaRPr lang="en-US" sz="2400" dirty="0"/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SSHRC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Institutional Grant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Vice-President (Research) – an allocation from the SSHRC GRF if sufficient funds exist</a:t>
            </a:r>
          </a:p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200" dirty="0" smtClean="0"/>
              <a:t>Funding Sources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54908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28650" y="1603428"/>
            <a:ext cx="7867650" cy="4740221"/>
          </a:xfrm>
        </p:spPr>
        <p:txBody>
          <a:bodyPr/>
          <a:lstStyle/>
          <a:p>
            <a:r>
              <a:rPr lang="en-US" sz="2000" b="1" dirty="0" smtClean="0"/>
              <a:t>Subject matter : </a:t>
            </a:r>
            <a:endParaRPr lang="en-US" sz="2000" b="1" dirty="0"/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PRSG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supports proposals in the areas of health, science and engineering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SSHRC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Explore Grant supports proposals in the social sciences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humanities</a:t>
            </a:r>
          </a:p>
          <a:p>
            <a:pPr lvl="0"/>
            <a:r>
              <a:rPr lang="en-US" sz="2000" b="1" dirty="0">
                <a:solidFill>
                  <a:prstClr val="black"/>
                </a:solidFill>
              </a:rPr>
              <a:t>Duration: </a:t>
            </a:r>
            <a:r>
              <a:rPr lang="en-US" sz="2000" dirty="0">
                <a:solidFill>
                  <a:prstClr val="black"/>
                </a:solidFill>
              </a:rPr>
              <a:t>2 years</a:t>
            </a:r>
          </a:p>
          <a:p>
            <a:pPr lvl="0"/>
            <a:r>
              <a:rPr lang="en-US" sz="2000" b="1" dirty="0" smtClean="0">
                <a:solidFill>
                  <a:prstClr val="black"/>
                </a:solidFill>
              </a:rPr>
              <a:t>Value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dirty="0">
                <a:solidFill>
                  <a:prstClr val="black"/>
                </a:solidFill>
              </a:rPr>
              <a:t>Up to $6,000</a:t>
            </a:r>
          </a:p>
          <a:p>
            <a:pPr lvl="0"/>
            <a:r>
              <a:rPr lang="en-US" sz="2000" b="1" dirty="0" smtClean="0">
                <a:solidFill>
                  <a:prstClr val="black"/>
                </a:solidFill>
              </a:rPr>
              <a:t>Deadline</a:t>
            </a:r>
            <a:r>
              <a:rPr lang="en-US" sz="2000" b="1" dirty="0">
                <a:solidFill>
                  <a:prstClr val="black"/>
                </a:solidFill>
              </a:rPr>
              <a:t>:</a:t>
            </a:r>
            <a:r>
              <a:rPr lang="en-US" sz="2000" dirty="0">
                <a:solidFill>
                  <a:prstClr val="black"/>
                </a:solidFill>
              </a:rPr>
              <a:t> May 15, </a:t>
            </a:r>
            <a:r>
              <a:rPr lang="en-US" sz="2000" dirty="0" smtClean="0">
                <a:solidFill>
                  <a:prstClr val="black"/>
                </a:solidFill>
              </a:rPr>
              <a:t>2024</a:t>
            </a:r>
          </a:p>
          <a:p>
            <a:pPr lvl="0"/>
            <a:r>
              <a:rPr lang="en-US" sz="2000" b="1" dirty="0" smtClean="0">
                <a:solidFill>
                  <a:prstClr val="black"/>
                </a:solidFill>
              </a:rPr>
              <a:t>Eligibility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dirty="0">
                <a:solidFill>
                  <a:prstClr val="black"/>
                </a:solidFill>
              </a:rPr>
              <a:t>Academic faculty members - Postdoctoral fellows - 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     APT </a:t>
            </a:r>
            <a:r>
              <a:rPr lang="en-US" sz="2000" dirty="0">
                <a:solidFill>
                  <a:prstClr val="black"/>
                </a:solidFill>
              </a:rPr>
              <a:t>members (</a:t>
            </a:r>
            <a:r>
              <a:rPr lang="en-US" sz="2000" dirty="0" smtClean="0">
                <a:solidFill>
                  <a:prstClr val="black"/>
                </a:solidFill>
              </a:rPr>
              <a:t>independent </a:t>
            </a:r>
            <a:r>
              <a:rPr lang="en-US" sz="2000" dirty="0">
                <a:solidFill>
                  <a:prstClr val="black"/>
                </a:solidFill>
              </a:rPr>
              <a:t>research is a </a:t>
            </a:r>
            <a:r>
              <a:rPr lang="en-US" sz="2000" dirty="0" smtClean="0">
                <a:solidFill>
                  <a:prstClr val="black"/>
                </a:solidFill>
              </a:rPr>
              <a:t>requirement)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 Only </a:t>
            </a:r>
            <a:r>
              <a:rPr lang="en-US" sz="2000" b="1" dirty="0">
                <a:solidFill>
                  <a:prstClr val="black"/>
                </a:solidFill>
              </a:rPr>
              <a:t>one</a:t>
            </a:r>
            <a:r>
              <a:rPr lang="en-US" sz="2000" dirty="0">
                <a:solidFill>
                  <a:prstClr val="black"/>
                </a:solidFill>
              </a:rPr>
              <a:t> application as principle investigator may be </a:t>
            </a:r>
            <a:r>
              <a:rPr lang="en-US" sz="2000" dirty="0" smtClean="0">
                <a:solidFill>
                  <a:prstClr val="black"/>
                </a:solidFill>
              </a:rPr>
              <a:t>submitted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lvl="1" indent="-257175" algn="l">
              <a:lnSpc>
                <a:spcPct val="100000"/>
              </a:lnSpc>
              <a:spcBef>
                <a:spcPts val="1000"/>
              </a:spcBef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Awards are limited to 2 every 5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200" dirty="0" smtClean="0"/>
              <a:t>Funding Overview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223986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28650" y="1280160"/>
            <a:ext cx="7867650" cy="4879570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/>
              <a:t>Complete applications include</a:t>
            </a:r>
            <a:r>
              <a:rPr lang="en-US" sz="2000" u="sng" dirty="0" smtClean="0"/>
              <a:t>:</a:t>
            </a:r>
            <a:endParaRPr lang="en-US" sz="2000" u="sng" dirty="0"/>
          </a:p>
          <a:p>
            <a:pPr lvl="1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Application form, including a budget table</a:t>
            </a:r>
          </a:p>
          <a:p>
            <a:pPr lvl="1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Research proposal (3 pages)</a:t>
            </a:r>
          </a:p>
          <a:p>
            <a:pPr lvl="1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References (1 page)</a:t>
            </a:r>
          </a:p>
          <a:p>
            <a:pPr lvl="1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CV and Scholarly Record for applicant and co-applicants (approved format):</a:t>
            </a:r>
          </a:p>
          <a:p>
            <a:pPr lvl="2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Canadian Common CV</a:t>
            </a:r>
          </a:p>
          <a:p>
            <a:pPr lvl="2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NSERC Form 100 &amp; research contributions</a:t>
            </a:r>
          </a:p>
          <a:p>
            <a:pPr lvl="2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SHRF</a:t>
            </a:r>
          </a:p>
          <a:p>
            <a:pPr lvl="2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SSHRC Web CV &amp; research contributions</a:t>
            </a:r>
          </a:p>
          <a:p>
            <a:pPr lvl="2" algn="l">
              <a:lnSpc>
                <a:spcPct val="100000"/>
              </a:lnSpc>
              <a:buFont typeface="Arial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/>
              <a:t> All attachments must be in </a:t>
            </a:r>
            <a:r>
              <a:rPr lang="en-US" sz="2000" b="1" dirty="0"/>
              <a:t>Times New Roman, 12 point font</a:t>
            </a:r>
            <a:r>
              <a:rPr lang="en-US" sz="2000" dirty="0"/>
              <a:t> with </a:t>
            </a:r>
            <a:r>
              <a:rPr lang="en-US" sz="2000" b="1" dirty="0"/>
              <a:t>minimum margins of 3/4” </a:t>
            </a:r>
            <a:r>
              <a:rPr lang="en-US" sz="2000" dirty="0"/>
              <a:t>or </a:t>
            </a:r>
            <a:r>
              <a:rPr lang="en-US" sz="2000" b="1" dirty="0"/>
              <a:t>1.87cm</a:t>
            </a:r>
            <a:r>
              <a:rPr lang="en-US" sz="2000" dirty="0"/>
              <a:t>.</a:t>
            </a:r>
          </a:p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650" y="565265"/>
            <a:ext cx="8251825" cy="714895"/>
          </a:xfrm>
        </p:spPr>
        <p:txBody>
          <a:bodyPr/>
          <a:lstStyle/>
          <a:p>
            <a:r>
              <a:rPr lang="en-US" dirty="0" smtClean="0"/>
              <a:t>Application Overview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785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28650" y="1371600"/>
            <a:ext cx="7867650" cy="4668364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/>
              <a:t>Research Plan – 3 pages maximum</a:t>
            </a:r>
          </a:p>
          <a:p>
            <a:pPr marL="342900" indent="119063"/>
            <a:r>
              <a:rPr lang="en-US" sz="2000" dirty="0" smtClean="0"/>
              <a:t>Describe </a:t>
            </a:r>
            <a:r>
              <a:rPr lang="en-US" sz="2000" dirty="0"/>
              <a:t>your research plan using the following headings</a:t>
            </a:r>
          </a:p>
          <a:p>
            <a:pPr marL="800100" lvl="1" indent="119063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Objectives/key research questions</a:t>
            </a:r>
          </a:p>
          <a:p>
            <a:pPr marL="800100" lvl="1" indent="119063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Context/theoretical framework</a:t>
            </a:r>
          </a:p>
          <a:p>
            <a:pPr marL="800100" lvl="1" indent="119063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Methodology </a:t>
            </a:r>
          </a:p>
          <a:p>
            <a:pPr marL="800100" lvl="1" indent="119063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Impact </a:t>
            </a:r>
          </a:p>
          <a:p>
            <a:pPr marL="800100" lvl="1" indent="119063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Roles/responsibilities of team members (including students)</a:t>
            </a:r>
          </a:p>
          <a:p>
            <a:pPr marL="800100" lvl="1" indent="119063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Potential to secure external funding</a:t>
            </a:r>
          </a:p>
          <a:p>
            <a:pPr marL="800100" lvl="1" indent="119063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1" indent="119063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Make sure embedded figures are legible (if applicable)</a:t>
            </a:r>
          </a:p>
          <a:p>
            <a:pPr marL="341313" lvl="1" indent="119063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1"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Research Plan should be accessible to a multi-disciplinary committee of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non-experts.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Application Form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02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28650" y="1542472"/>
            <a:ext cx="7867650" cy="46643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u="sng" dirty="0" smtClean="0"/>
              <a:t>Budget:</a:t>
            </a:r>
            <a:endParaRPr lang="en-US" sz="2000" u="sng" dirty="0"/>
          </a:p>
          <a:p>
            <a:pPr marL="342900" indent="119063">
              <a:spcBef>
                <a:spcPts val="0"/>
              </a:spcBef>
            </a:pPr>
            <a:r>
              <a:rPr lang="en-US" sz="2000" dirty="0" smtClean="0"/>
              <a:t>Indicate </a:t>
            </a:r>
            <a:r>
              <a:rPr lang="en-US" sz="2000" dirty="0"/>
              <a:t>the amount requested, and provide a detailed justification of the need for each item and how it will support the project.</a:t>
            </a:r>
          </a:p>
          <a:p>
            <a:pPr marL="342900">
              <a:spcBef>
                <a:spcPts val="0"/>
              </a:spcBef>
            </a:pPr>
            <a:endParaRPr lang="en-US" sz="2000" dirty="0"/>
          </a:p>
          <a:p>
            <a:pPr marL="342900" indent="119063">
              <a:spcBef>
                <a:spcPts val="0"/>
              </a:spcBef>
            </a:pPr>
            <a:r>
              <a:rPr lang="en-US" sz="2000" dirty="0"/>
              <a:t>Total funding requested is limited to $</a:t>
            </a:r>
            <a:r>
              <a:rPr lang="en-US" sz="2000" dirty="0" smtClean="0"/>
              <a:t>6,000.</a:t>
            </a:r>
            <a:endParaRPr lang="en-US" sz="2000" dirty="0"/>
          </a:p>
          <a:p>
            <a:pPr marL="342900" indent="119063">
              <a:spcBef>
                <a:spcPts val="0"/>
              </a:spcBef>
            </a:pPr>
            <a:endParaRPr lang="en-US" sz="2000" dirty="0"/>
          </a:p>
          <a:p>
            <a:pPr marL="342900" indent="119063">
              <a:spcBef>
                <a:spcPts val="0"/>
              </a:spcBef>
            </a:pPr>
            <a:r>
              <a:rPr lang="en-US" sz="2000" dirty="0"/>
              <a:t>Eligible and ineligible expenses are listed in the </a:t>
            </a:r>
            <a:r>
              <a:rPr lang="en-US" sz="2000" dirty="0" smtClean="0"/>
              <a:t>Guidelines.</a:t>
            </a:r>
            <a:endParaRPr lang="en-US" sz="2000" dirty="0"/>
          </a:p>
          <a:p>
            <a:pPr marL="342900" indent="0">
              <a:spcBef>
                <a:spcPts val="0"/>
              </a:spcBef>
              <a:buNone/>
            </a:pPr>
            <a:endParaRPr lang="en-US" sz="2000" dirty="0"/>
          </a:p>
          <a:p>
            <a:pPr marL="342900" indent="119063">
              <a:spcBef>
                <a:spcPts val="0"/>
              </a:spcBef>
            </a:pPr>
            <a:r>
              <a:rPr lang="en-US" sz="2000" dirty="0"/>
              <a:t>Funds </a:t>
            </a:r>
            <a:r>
              <a:rPr lang="en-US" sz="2000" b="1" u="sng" dirty="0"/>
              <a:t>will not</a:t>
            </a:r>
            <a:r>
              <a:rPr lang="en-US" sz="2000" dirty="0"/>
              <a:t> be awarded for conference </a:t>
            </a:r>
            <a:r>
              <a:rPr lang="en-US" sz="2000" dirty="0" smtClean="0"/>
              <a:t>travel, course releases, open access fees, KM costs, computers/laptops</a:t>
            </a:r>
            <a:r>
              <a:rPr lang="en-US" dirty="0" smtClean="0"/>
              <a:t>.</a:t>
            </a:r>
          </a:p>
          <a:p>
            <a:pPr marL="342900" indent="119063">
              <a:spcBef>
                <a:spcPts val="0"/>
              </a:spcBef>
            </a:pPr>
            <a:endParaRPr lang="en-US" dirty="0"/>
          </a:p>
          <a:p>
            <a:pPr marL="342900" lvl="0" indent="119063">
              <a:spcBef>
                <a:spcPts val="0"/>
              </a:spcBef>
            </a:pPr>
            <a:r>
              <a:rPr lang="en-US" sz="2000" dirty="0">
                <a:solidFill>
                  <a:prstClr val="black"/>
                </a:solidFill>
              </a:rPr>
              <a:t>Ineligible budget items will be removed and the total amount awarded will be reduced accordingly.</a:t>
            </a:r>
          </a:p>
          <a:p>
            <a:pPr marL="342900" indent="11906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Application Form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7879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28650" y="1644073"/>
            <a:ext cx="7867650" cy="4395890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/>
              <a:t>Additional Funding</a:t>
            </a:r>
          </a:p>
          <a:p>
            <a:pPr marL="342900" indent="-342900"/>
            <a:r>
              <a:rPr lang="en-US" sz="2400" dirty="0" smtClean="0"/>
              <a:t>If </a:t>
            </a:r>
            <a:r>
              <a:rPr lang="en-US" sz="2400" dirty="0"/>
              <a:t>you have, or are seeking, additional funds for this project</a:t>
            </a:r>
            <a:r>
              <a:rPr lang="en-US" sz="2400" dirty="0" smtClean="0"/>
              <a:t>:</a:t>
            </a:r>
          </a:p>
          <a:p>
            <a:pPr marL="342900" indent="-342900"/>
            <a:endParaRPr lang="en-US" sz="2400" dirty="0"/>
          </a:p>
          <a:p>
            <a:pPr marL="685800" indent="-342900">
              <a:spcBef>
                <a:spcPts val="0"/>
              </a:spcBef>
            </a:pPr>
            <a:r>
              <a:rPr lang="en-US" sz="2400" dirty="0" smtClean="0"/>
              <a:t>Indicate </a:t>
            </a:r>
            <a:r>
              <a:rPr lang="en-US" sz="2400" dirty="0"/>
              <a:t>the source, amounts, and plan for spending any additional funding that will be used to support the project (if applicable).</a:t>
            </a:r>
          </a:p>
          <a:p>
            <a:pPr marL="685800" indent="-342900">
              <a:spcBef>
                <a:spcPts val="0"/>
              </a:spcBef>
            </a:pPr>
            <a:endParaRPr lang="en-US" sz="2400" dirty="0"/>
          </a:p>
          <a:p>
            <a:pPr marL="685800" indent="-342900">
              <a:spcBef>
                <a:spcPts val="0"/>
              </a:spcBef>
            </a:pPr>
            <a:r>
              <a:rPr lang="en-US" sz="2400" dirty="0"/>
              <a:t>Provide a brief justification for the need for additional internal funding.</a:t>
            </a:r>
          </a:p>
          <a:p>
            <a:endParaRPr lang="en-US" sz="2400" dirty="0"/>
          </a:p>
          <a:p>
            <a:endParaRPr lang="en-CA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Application Form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179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28650" y="1637608"/>
            <a:ext cx="7867650" cy="4402356"/>
          </a:xfrm>
        </p:spPr>
        <p:txBody>
          <a:bodyPr/>
          <a:lstStyle/>
          <a:p>
            <a:pPr marL="342900" indent="-342900"/>
            <a:r>
              <a:rPr lang="en-US" sz="2400" dirty="0"/>
              <a:t>Applications will be reviewed by the Office of Research Services for completeness and eligibility of proposed expenses.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/>
              <a:t> Applications are considered by a multi-disciplinary Committee appointed by the VP (Research).</a:t>
            </a:r>
          </a:p>
          <a:p>
            <a:endParaRPr lang="en-US" sz="2400" dirty="0"/>
          </a:p>
          <a:p>
            <a:pPr marL="342900" indent="-342900"/>
            <a:r>
              <a:rPr lang="en-US" sz="2400" dirty="0"/>
              <a:t> Applications should be written as clearly as possible for specialists and generalists alike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CA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Consideration of Applications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8578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7689</TotalTime>
  <Words>1308</Words>
  <Application>Microsoft Office PowerPoint</Application>
  <PresentationFormat>On-screen Show (4:3)</PresentationFormat>
  <Paragraphs>175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NewsGoth XCn BT</vt:lpstr>
      <vt:lpstr>Wingdings</vt:lpstr>
      <vt:lpstr>Office Theme</vt:lpstr>
      <vt:lpstr>INTERNAL RESOURCES FOR RESEARCH PROGRAM SUPPORT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Haley Nicolson</dc:creator>
  <cp:lastModifiedBy>Stacey Hansvall</cp:lastModifiedBy>
  <cp:revision>97</cp:revision>
  <dcterms:created xsi:type="dcterms:W3CDTF">2023-02-16T16:25:29Z</dcterms:created>
  <dcterms:modified xsi:type="dcterms:W3CDTF">2024-02-16T16:47:40Z</dcterms:modified>
</cp:coreProperties>
</file>