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2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28255"/>
            <a:ext cx="12198475" cy="180929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380905" y="2804858"/>
            <a:ext cx="11893751" cy="7311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5759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Navigating the Learning Agreement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80905" y="3720963"/>
            <a:ext cx="11893751" cy="2795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3"/>
              </a:lnSpc>
              <a:spcBef>
                <a:spcPts val="1428"/>
              </a:spcBef>
              <a:buNone/>
            </a:pPr>
            <a:r>
              <a:rPr lang="en-US" sz="1721" b="1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Guidance on completing a learning plan for Social Work Practicum I and II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7897" y="4497818"/>
            <a:ext cx="12246088" cy="1904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5613" y="2316282"/>
            <a:ext cx="12312746" cy="19045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65753" y="4716323"/>
            <a:ext cx="12188952" cy="2045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13"/>
              </a:lnSpc>
              <a:buNone/>
            </a:pPr>
            <a:r>
              <a:rPr lang="en-US" sz="1620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Content developed by Kelsey Lagus, MSW RSW (SK) and Erin Beckwell MSW RSW (SK)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7694276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Elements of a Learning Outcome: Who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021771"/>
            <a:ext cx="8484653" cy="34864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7"/>
              </a:lnSpc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 will be assessing the learning outcome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'how' of your learning outcome will usually be a person (including yourself) or a group of people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example: </a:t>
            </a:r>
            <a:r>
              <a:rPr lang="en-US" sz="270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will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consistently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be able to complete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accurate, timely,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ethical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individual case notes following client sessions, as assessed by my Field Instructor.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10389177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 Learning Goals include What, How, and Who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1514096"/>
            <a:ext cx="5523119" cy="2147351"/>
          </a:xfrm>
          <a:prstGeom prst="rect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761810" y="1769570"/>
            <a:ext cx="5551687" cy="515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30"/>
              </a:lnSpc>
              <a:buNone/>
            </a:pPr>
            <a:r>
              <a:rPr lang="en-US" sz="204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Example: </a:t>
            </a:r>
            <a:r>
              <a:rPr lang="en-US" sz="2040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will accurately describe agency policy.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761810" y="2420679"/>
            <a:ext cx="5551687" cy="4874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19"/>
              </a:lnSpc>
              <a:spcBef>
                <a:spcPts val="1048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Includes how (accurately) and what (agency policy), but not who.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189702" y="1514096"/>
            <a:ext cx="5523119" cy="2147351"/>
          </a:xfrm>
          <a:prstGeom prst="rect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8" name="Object 7"/>
          <p:cNvSpPr/>
          <p:nvPr/>
        </p:nvSpPr>
        <p:spPr>
          <a:xfrm>
            <a:off x="6475381" y="1769570"/>
            <a:ext cx="5551687" cy="12212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30"/>
              </a:lnSpc>
              <a:buNone/>
            </a:pPr>
            <a:r>
              <a:rPr lang="en-US" sz="204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 Example: </a:t>
            </a:r>
            <a:r>
              <a:rPr lang="en-US" sz="2040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r>
              <a:rPr lang="en-US" sz="204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will accurately </a:t>
            </a:r>
            <a:r>
              <a:rPr lang="en-US" sz="2040" dirty="0">
                <a:solidFill>
                  <a:srgbClr val="FFC8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(how) </a:t>
            </a:r>
            <a:r>
              <a:rPr lang="en-US" sz="204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describe agency policy </a:t>
            </a:r>
            <a:r>
              <a:rPr lang="en-US" sz="2040" dirty="0">
                <a:solidFill>
                  <a:srgbClr val="FFC8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(what)</a:t>
            </a:r>
            <a:r>
              <a:rPr lang="en-US" sz="2040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4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assessed by field instructor </a:t>
            </a:r>
            <a:r>
              <a:rPr lang="en-US" sz="2040" dirty="0">
                <a:solidFill>
                  <a:srgbClr val="FFC8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(who).</a:t>
            </a:r>
            <a:br>
              <a:rPr lang="en-US" sz="204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04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76131" y="3851899"/>
            <a:ext cx="5523119" cy="2147351"/>
          </a:xfrm>
          <a:prstGeom prst="rect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761810" y="4107373"/>
            <a:ext cx="5551687" cy="515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30"/>
              </a:lnSpc>
              <a:buNone/>
            </a:pPr>
            <a:r>
              <a:rPr lang="en-US" sz="204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Example: </a:t>
            </a:r>
            <a:r>
              <a:rPr lang="en-US" sz="2040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will describe agency policy, as assessed by their Field Instructor.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61810" y="4758482"/>
            <a:ext cx="5551687" cy="4874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19"/>
              </a:lnSpc>
              <a:spcBef>
                <a:spcPts val="1048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Includes what (agency policy) and who (Field Instructor) , but not how.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189702" y="3851899"/>
            <a:ext cx="5523119" cy="2147351"/>
          </a:xfrm>
          <a:prstGeom prst="rect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3" name="Object 12"/>
          <p:cNvSpPr/>
          <p:nvPr/>
        </p:nvSpPr>
        <p:spPr>
          <a:xfrm>
            <a:off x="6475381" y="4107373"/>
            <a:ext cx="5551687" cy="10308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30"/>
              </a:lnSpc>
              <a:buNone/>
            </a:pPr>
            <a:r>
              <a:rPr lang="en-US" sz="204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Better Example: </a:t>
            </a:r>
            <a:r>
              <a:rPr lang="en-US" sz="204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r>
              <a:rPr lang="en-US" sz="204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will accurately describe agency policy </a:t>
            </a:r>
            <a:r>
              <a:rPr lang="en-US" sz="2040" dirty="0">
                <a:solidFill>
                  <a:srgbClr val="FFC8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 client referral process and service mandate</a:t>
            </a:r>
            <a:r>
              <a:rPr lang="en-US" sz="2040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4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assessed by the field instructor </a:t>
            </a:r>
            <a:r>
              <a:rPr lang="en-US" sz="2040" dirty="0">
                <a:solidFill>
                  <a:srgbClr val="FFC8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weekly supervision</a:t>
            </a:r>
            <a:r>
              <a:rPr lang="en-US" sz="204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475381" y="5273894"/>
            <a:ext cx="5551687" cy="4874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19"/>
              </a:lnSpc>
              <a:spcBef>
                <a:spcPts val="1048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Strengthened by the addition of specific details, making the outcome clearer and more measurable.</a:t>
            </a:r>
            <a:endParaRPr lang="en-US" dirty="0"/>
          </a:p>
        </p:txBody>
      </p:sp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6332541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Agreement Checklist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1884139"/>
            <a:ext cx="8484653" cy="37495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015"/>
              </a:lnSpc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Semester/term is listed accurately (eg. Fall 2023).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is reviewed for spelling, grammar, and clarity.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There are a </a:t>
            </a:r>
            <a:r>
              <a:rPr lang="en-US" sz="2025" i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minimum</a:t>
            </a: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of 2 learning goals for each competency.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each goal, there are learning activities and outcomes (number may vary).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outcomes are complete - include how, what, and who.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arrangements section completed by Field Instructor.</a:t>
            </a:r>
          </a:p>
          <a:p>
            <a:pPr marL="242900" indent="-242900" algn="l">
              <a:lnSpc>
                <a:spcPts val="2015"/>
              </a:lnSpc>
              <a:spcBef>
                <a:spcPts val="2192"/>
              </a:spcBef>
              <a:buSzPct val="100000"/>
              <a:buChar char="•"/>
            </a:pPr>
            <a:r>
              <a:rPr lang="en-US" sz="2025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is signed by both student and Field Instructor.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8579879" cy="103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2337"/>
            <a:ext cx="11617595" cy="2993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use learning contracts or agreements?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476006" y="2440266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9118" y="2811219"/>
            <a:ext cx="504699" cy="809423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95226" y="3982931"/>
            <a:ext cx="4189952" cy="873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formalizes explicitly what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needs to work towards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how they will be evaluated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2440266"/>
            <a:ext cx="1428393" cy="1428393"/>
          </a:xfrm>
          <a:prstGeom prst="ellipse">
            <a:avLst/>
          </a:prstGeom>
          <a:noFill/>
          <a:ln w="25400">
            <a:solidFill>
              <a:srgbClr val="FFC8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6435" y="2819588"/>
            <a:ext cx="638015" cy="685629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3999500" y="3982931"/>
            <a:ext cx="4189952" cy="873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should reflect professional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behaviours and responsibilities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 to the setting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9284553" y="2440266"/>
            <a:ext cx="1428393" cy="1428393"/>
          </a:xfrm>
          <a:prstGeom prst="ellipse">
            <a:avLst/>
          </a:prstGeom>
          <a:noFill/>
          <a:ln w="25400">
            <a:solidFill>
              <a:srgbClr val="009A44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0707" y="2853066"/>
            <a:ext cx="628493" cy="609448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7903774" y="3982931"/>
            <a:ext cx="4189952" cy="64599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opportunity to link abstract to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concrete</a:t>
            </a:r>
            <a:endParaRPr lang="en-US" dirty="0"/>
          </a:p>
        </p:txBody>
      </p:sp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  <p:sp>
        <p:nvSpPr>
          <p:cNvPr id="14" name="Object 13"/>
          <p:cNvSpPr/>
          <p:nvPr/>
        </p:nvSpPr>
        <p:spPr>
          <a:xfrm>
            <a:off x="95226" y="6148041"/>
            <a:ext cx="11617595" cy="1368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2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Source:  Bogo, M. &amp; Vayda, E. (2000).  The practice of field instruction in Social Work: Theory and process (2nd Ed).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8579879" cy="103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2337"/>
            <a:ext cx="11617595" cy="2993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use learning contracts or agreements?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761559" y="1878337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192" y="2257758"/>
            <a:ext cx="571357" cy="68562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190327" y="3421001"/>
            <a:ext cx="4570857" cy="8734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 accurate, measurable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goals is a foundational skill of social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 practice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1878337"/>
            <a:ext cx="1428393" cy="1428393"/>
          </a:xfrm>
          <a:prstGeom prst="ellipse">
            <a:avLst/>
          </a:prstGeom>
          <a:noFill/>
          <a:ln w="25400">
            <a:solidFill>
              <a:srgbClr val="FFC8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4937" y="2349818"/>
            <a:ext cx="733242" cy="552312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427768" y="3421001"/>
            <a:ext cx="4570857" cy="13284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developing, practicing, and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strengthening foundational skills in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work will improve your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competence and confidence as a</a:t>
            </a:r>
            <a:b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worker 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0" y="5607037"/>
            <a:ext cx="12188952" cy="1249249"/>
          </a:xfrm>
          <a:prstGeom prst="rect">
            <a:avLst/>
          </a:prstGeom>
          <a:solidFill>
            <a:srgbClr val="FFC82E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Object 10"/>
          <p:cNvSpPr/>
          <p:nvPr/>
        </p:nvSpPr>
        <p:spPr>
          <a:xfrm>
            <a:off x="285679" y="5959374"/>
            <a:ext cx="11617595" cy="51600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3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learning agreement might not always be</a:t>
            </a:r>
            <a:br>
              <a:rPr lang="en-US" sz="23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3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important to your Field Instructor, and that's okay.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3713821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Goals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761559" y="2201391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0321" y="2579928"/>
            <a:ext cx="457086" cy="68562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380780" y="3745990"/>
            <a:ext cx="4189952" cy="4547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Answer the question, "What do I want to learn?"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2201391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2112" y="2572409"/>
            <a:ext cx="504699" cy="80942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7210051" y="3745990"/>
            <a:ext cx="3006291" cy="227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Usually begins with, "To...."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7210051" y="4076157"/>
            <a:ext cx="3006291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79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gain an understanding of...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210051" y="4402009"/>
            <a:ext cx="3006291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gain the skills to...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7210051" y="4727861"/>
            <a:ext cx="3006291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increase my knowledge of...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7210051" y="5053713"/>
            <a:ext cx="3006291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apply social work theory in...</a:t>
            </a:r>
            <a:endParaRPr lang="en-US" dirty="0"/>
          </a:p>
        </p:txBody>
      </p:sp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4351837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Activities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761559" y="1742639"/>
            <a:ext cx="1428393" cy="1428393"/>
          </a:xfrm>
          <a:prstGeom prst="ellipse">
            <a:avLst/>
          </a:prstGeom>
          <a:noFill/>
          <a:ln w="25400">
            <a:solidFill>
              <a:srgbClr val="FFC8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0321" y="2121207"/>
            <a:ext cx="457086" cy="68562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668839" y="3287238"/>
            <a:ext cx="3613834" cy="4547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Answer the question, "How will I achieve my goal?"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1742639"/>
            <a:ext cx="1428393" cy="1428393"/>
          </a:xfrm>
          <a:prstGeom prst="ellipse">
            <a:avLst/>
          </a:prstGeom>
          <a:noFill/>
          <a:ln w="25400">
            <a:solidFill>
              <a:srgbClr val="FFC8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2112" y="2113687"/>
            <a:ext cx="504699" cy="80942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49156" y="3287238"/>
            <a:ext cx="3928080" cy="227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Usually begins with an action verb: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49156" y="3617405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79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observe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749156" y="3943257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participate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749156" y="4269109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communicate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6749156" y="4594961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attend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749156" y="4920813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6749156" y="5246665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debrief</a:t>
            </a:r>
            <a:endParaRPr lang="en-US" dirty="0"/>
          </a:p>
        </p:txBody>
      </p:sp>
      <p:sp>
        <p:nvSpPr>
          <p:cNvPr id="16" name="Object 15"/>
          <p:cNvSpPr/>
          <p:nvPr/>
        </p:nvSpPr>
        <p:spPr>
          <a:xfrm>
            <a:off x="6749156" y="5572517"/>
            <a:ext cx="3928080" cy="243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63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read</a:t>
            </a:r>
            <a:endParaRPr lang="en-US" dirty="0"/>
          </a:p>
        </p:txBody>
      </p:sp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4494676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Outcomes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761559" y="1909285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0321" y="2287852"/>
            <a:ext cx="457086" cy="68562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380780" y="3549110"/>
            <a:ext cx="4189952" cy="872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3D3D3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Answer the question, “How will I (and others) know I’ve achieved my goal?”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1909285"/>
            <a:ext cx="1428393" cy="1428393"/>
          </a:xfrm>
          <a:prstGeom prst="ellipse">
            <a:avLst/>
          </a:prstGeom>
          <a:noFill/>
          <a:ln w="25400">
            <a:solidFill>
              <a:srgbClr val="004F2E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2107" y="2280332"/>
            <a:ext cx="504699" cy="80942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07257" y="3453884"/>
            <a:ext cx="4011879" cy="13641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792"/>
              </a:lnSpc>
              <a:buNone/>
            </a:pPr>
            <a:r>
              <a:rPr lang="en-US" sz="18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Includes methods (who will be assessing progress and how it will be assessed) and criteria for assessing the outcome (concrete, observable, measurable behaviours or actions).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07257" y="4920813"/>
            <a:ext cx="4011879" cy="7311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19"/>
              </a:lnSpc>
              <a:spcBef>
                <a:spcPts val="794"/>
              </a:spcBef>
              <a:buNone/>
            </a:pPr>
            <a:r>
              <a:rPr lang="en-US" sz="1500" dirty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often begin with "I will be able to...", "I will have knowledge of...", or "I will demonstrate..."</a:t>
            </a:r>
            <a:endParaRPr lang="en-US" dirty="0"/>
          </a:p>
        </p:txBody>
      </p:sp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475" cy="686580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l="-26835" t="6754" r="-26835" b="6754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7818070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Elements of a Learning Outcome: What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021771"/>
            <a:ext cx="8484653" cy="34864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7"/>
              </a:lnSpc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task or action you will demonstrate or complete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detail is important here - be as specific as possible about what you will be doing to ensurer your outcome is descriptive, clear, and measurable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example: </a:t>
            </a:r>
            <a:r>
              <a:rPr lang="en-US" sz="270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will be able to complete individual case notes following client sessions.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7981"/>
            <a:ext cx="7703799" cy="113319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23025"/>
            <a:ext cx="12188952" cy="4061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99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Elements of a Learning Outcome: How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021771"/>
            <a:ext cx="8484653" cy="34864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87"/>
              </a:lnSpc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descriptive words that provide criteria for assessing the task or action you will demonstrate or complete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'how' of your learning outcome will be added through adjectives (descriptive words)</a:t>
            </a:r>
          </a:p>
          <a:p>
            <a:pPr marL="242900" indent="-242900" algn="l">
              <a:lnSpc>
                <a:spcPts val="2687"/>
              </a:lnSpc>
              <a:spcBef>
                <a:spcPts val="2923"/>
              </a:spcBef>
              <a:buSzPct val="100000"/>
              <a:buChar char="•"/>
            </a:pPr>
            <a:r>
              <a:rPr lang="en-US" sz="2700" b="1" dirty="0">
                <a:solidFill>
                  <a:srgbClr val="004F2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example: </a:t>
            </a:r>
            <a:r>
              <a:rPr lang="en-US" sz="2700" b="1" dirty="0">
                <a:solidFill>
                  <a:srgbClr val="1CADE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will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consistently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be able to complete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accurate, timely,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US" sz="2700" b="1" i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ethical</a:t>
            </a:r>
            <a:r>
              <a:rPr lang="en-US" sz="2700" b="1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individual case notes following client sessions.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806" y="6404121"/>
            <a:ext cx="971307" cy="309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733</Words>
  <Application>Microsoft Macintosh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Agreement</dc:title>
  <dc:subject>Learning Agreement</dc:subject>
  <dc:creator>Erin Beckwell</dc:creator>
  <cp:lastModifiedBy>Erin Beckwell</cp:lastModifiedBy>
  <cp:revision>1</cp:revision>
  <dcterms:created xsi:type="dcterms:W3CDTF">2024-08-21T20:04:05Z</dcterms:created>
  <dcterms:modified xsi:type="dcterms:W3CDTF">2024-08-21T20:05:06Z</dcterms:modified>
</cp:coreProperties>
</file>