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0" r:id="rId2"/>
    <p:sldId id="28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4660"/>
  </p:normalViewPr>
  <p:slideViewPr>
    <p:cSldViewPr snapToGrid="0">
      <p:cViewPr varScale="1">
        <p:scale>
          <a:sx n="67" d="100"/>
          <a:sy n="67"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FEA7D-9D88-417C-9FBB-5C3F532533E4}" type="datetimeFigureOut">
              <a:rPr lang="en-CA" smtClean="0"/>
              <a:t>2020-10-14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F0F647-5D07-4365-AB3E-624AA27B42C7}" type="slidenum">
              <a:rPr lang="en-CA" smtClean="0"/>
              <a:t>‹#›</a:t>
            </a:fld>
            <a:endParaRPr lang="en-CA"/>
          </a:p>
        </p:txBody>
      </p:sp>
    </p:spTree>
    <p:extLst>
      <p:ext uri="{BB962C8B-B14F-4D97-AF65-F5344CB8AC3E}">
        <p14:creationId xmlns:p14="http://schemas.microsoft.com/office/powerpoint/2010/main" val="110287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2F0F647-5D07-4365-AB3E-624AA27B42C7}" type="slidenum">
              <a:rPr lang="en-CA" smtClean="0"/>
              <a:t>1</a:t>
            </a:fld>
            <a:endParaRPr lang="en-CA"/>
          </a:p>
        </p:txBody>
      </p:sp>
    </p:spTree>
    <p:extLst>
      <p:ext uri="{BB962C8B-B14F-4D97-AF65-F5344CB8AC3E}">
        <p14:creationId xmlns:p14="http://schemas.microsoft.com/office/powerpoint/2010/main" val="891729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2F0F647-5D07-4365-AB3E-624AA27B42C7}" type="slidenum">
              <a:rPr lang="en-CA" smtClean="0"/>
              <a:t>2</a:t>
            </a:fld>
            <a:endParaRPr lang="en-CA"/>
          </a:p>
        </p:txBody>
      </p:sp>
    </p:spTree>
    <p:extLst>
      <p:ext uri="{BB962C8B-B14F-4D97-AF65-F5344CB8AC3E}">
        <p14:creationId xmlns:p14="http://schemas.microsoft.com/office/powerpoint/2010/main" val="68379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6B49564-E2AE-44CC-A7BD-6856E7D026CF}" type="datetimeFigureOut">
              <a:rPr lang="en-CA" smtClean="0"/>
              <a:t>2020-10-14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175233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6B49564-E2AE-44CC-A7BD-6856E7D026CF}" type="datetimeFigureOut">
              <a:rPr lang="en-CA" smtClean="0"/>
              <a:t>2020-10-14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78872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6B49564-E2AE-44CC-A7BD-6856E7D026CF}" type="datetimeFigureOut">
              <a:rPr lang="en-CA" smtClean="0"/>
              <a:t>2020-10-14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126359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6B49564-E2AE-44CC-A7BD-6856E7D026CF}" type="datetimeFigureOut">
              <a:rPr lang="en-CA" smtClean="0"/>
              <a:t>2020-10-14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195876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49564-E2AE-44CC-A7BD-6856E7D026CF}" type="datetimeFigureOut">
              <a:rPr lang="en-CA" smtClean="0"/>
              <a:t>2020-10-14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250905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6B49564-E2AE-44CC-A7BD-6856E7D026CF}" type="datetimeFigureOut">
              <a:rPr lang="en-CA" smtClean="0"/>
              <a:t>2020-10-14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220142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6B49564-E2AE-44CC-A7BD-6856E7D026CF}" type="datetimeFigureOut">
              <a:rPr lang="en-CA" smtClean="0"/>
              <a:t>2020-10-14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350169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6B49564-E2AE-44CC-A7BD-6856E7D026CF}" type="datetimeFigureOut">
              <a:rPr lang="en-CA" smtClean="0"/>
              <a:t>2020-10-14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3515050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49564-E2AE-44CC-A7BD-6856E7D026CF}" type="datetimeFigureOut">
              <a:rPr lang="en-CA" smtClean="0"/>
              <a:t>2020-10-14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418529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49564-E2AE-44CC-A7BD-6856E7D026CF}" type="datetimeFigureOut">
              <a:rPr lang="en-CA" smtClean="0"/>
              <a:t>2020-10-14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155626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49564-E2AE-44CC-A7BD-6856E7D026CF}" type="datetimeFigureOut">
              <a:rPr lang="en-CA" smtClean="0"/>
              <a:t>2020-10-14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27D8FB-E80D-47E5-B68C-F14F4AE80EC2}" type="slidenum">
              <a:rPr lang="en-CA" smtClean="0"/>
              <a:t>‹#›</a:t>
            </a:fld>
            <a:endParaRPr lang="en-CA"/>
          </a:p>
        </p:txBody>
      </p:sp>
    </p:spTree>
    <p:extLst>
      <p:ext uri="{BB962C8B-B14F-4D97-AF65-F5344CB8AC3E}">
        <p14:creationId xmlns:p14="http://schemas.microsoft.com/office/powerpoint/2010/main" val="216184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49564-E2AE-44CC-A7BD-6856E7D026CF}" type="datetimeFigureOut">
              <a:rPr lang="en-CA" smtClean="0"/>
              <a:t>2020-10-14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7D8FB-E80D-47E5-B68C-F14F4AE80EC2}" type="slidenum">
              <a:rPr lang="en-CA" smtClean="0"/>
              <a:t>‹#›</a:t>
            </a:fld>
            <a:endParaRPr lang="en-CA"/>
          </a:p>
        </p:txBody>
      </p:sp>
    </p:spTree>
    <p:extLst>
      <p:ext uri="{BB962C8B-B14F-4D97-AF65-F5344CB8AC3E}">
        <p14:creationId xmlns:p14="http://schemas.microsoft.com/office/powerpoint/2010/main" val="3969423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541" y="218383"/>
            <a:ext cx="10515600" cy="1325563"/>
          </a:xfrm>
        </p:spPr>
        <p:txBody>
          <a:bodyPr/>
          <a:lstStyle/>
          <a:p>
            <a:r>
              <a:rPr lang="en-US" b="1" dirty="0" smtClean="0"/>
              <a:t>Winter 2021 Virtual Mobility</a:t>
            </a:r>
            <a:endParaRPr lang="en-CA" b="1" dirty="0"/>
          </a:p>
        </p:txBody>
      </p:sp>
      <p:sp>
        <p:nvSpPr>
          <p:cNvPr id="3" name="Content Placeholder 2"/>
          <p:cNvSpPr>
            <a:spLocks noGrp="1"/>
          </p:cNvSpPr>
          <p:nvPr>
            <p:ph idx="1"/>
          </p:nvPr>
        </p:nvSpPr>
        <p:spPr>
          <a:xfrm>
            <a:off x="617290" y="1482239"/>
            <a:ext cx="10515600" cy="4351338"/>
          </a:xfrm>
        </p:spPr>
        <p:txBody>
          <a:bodyPr>
            <a:normAutofit/>
          </a:bodyPr>
          <a:lstStyle/>
          <a:p>
            <a:pPr lvl="1"/>
            <a:r>
              <a:rPr lang="en-US" sz="2000" dirty="0" smtClean="0"/>
              <a:t>Our Virtual 2021 plan has just been announced, which will include both inbound and outbound virtual exchange programming</a:t>
            </a:r>
          </a:p>
          <a:p>
            <a:pPr lvl="1"/>
            <a:endParaRPr lang="en-US" sz="2000" dirty="0" smtClean="0"/>
          </a:p>
          <a:p>
            <a:pPr lvl="1"/>
            <a:r>
              <a:rPr lang="en-US" sz="2000" dirty="0" smtClean="0"/>
              <a:t>Students will be allowed to participate in an exchange with 1 university abroad, which will include online classes, as well a virtual cultural component</a:t>
            </a:r>
          </a:p>
          <a:p>
            <a:pPr lvl="1"/>
            <a:endParaRPr lang="en-US" sz="2000" dirty="0"/>
          </a:p>
          <a:p>
            <a:pPr lvl="1"/>
            <a:r>
              <a:rPr lang="en-US" sz="2000" dirty="0" smtClean="0"/>
              <a:t>The process will be near identical to the current,  without the additional travel information and documentation required</a:t>
            </a:r>
          </a:p>
          <a:p>
            <a:pPr lvl="1"/>
            <a:endParaRPr lang="en-US" sz="2000" dirty="0"/>
          </a:p>
          <a:p>
            <a:pPr lvl="1"/>
            <a:r>
              <a:rPr lang="en-US" sz="2000" dirty="0" smtClean="0"/>
              <a:t>At faculty discretion, an International Designation will be available to students participating in virtual exchanges</a:t>
            </a:r>
            <a:endParaRPr lang="en-US" sz="2000" dirty="0"/>
          </a:p>
        </p:txBody>
      </p:sp>
      <p:grpSp>
        <p:nvGrpSpPr>
          <p:cNvPr id="10" name="Group 30"/>
          <p:cNvGrpSpPr/>
          <p:nvPr/>
        </p:nvGrpSpPr>
        <p:grpSpPr>
          <a:xfrm rot="19107680">
            <a:off x="756285" y="4195456"/>
            <a:ext cx="539496" cy="3746322"/>
            <a:chOff x="8077200" y="-3"/>
            <a:chExt cx="1066800" cy="6858004"/>
          </a:xfrm>
        </p:grpSpPr>
        <p:sp>
          <p:nvSpPr>
            <p:cNvPr id="11" name="Rectangle 10"/>
            <p:cNvSpPr/>
            <p:nvPr/>
          </p:nvSpPr>
          <p:spPr>
            <a:xfrm rot="5400000">
              <a:off x="5638799" y="3352800"/>
              <a:ext cx="6858001" cy="152401"/>
            </a:xfrm>
            <a:prstGeom prst="rect">
              <a:avLst/>
            </a:prstGeom>
            <a:solidFill>
              <a:srgbClr val="CE1126"/>
            </a:solidFill>
            <a:ln>
              <a:solidFill>
                <a:srgbClr val="CE112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4724399" y="3352798"/>
              <a:ext cx="6858001" cy="152400"/>
            </a:xfrm>
            <a:prstGeom prst="rect">
              <a:avLst/>
            </a:prstGeom>
            <a:solidFill>
              <a:srgbClr val="EAAA00"/>
            </a:solidFill>
            <a:ln>
              <a:solidFill>
                <a:srgbClr val="EAAA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4953000" y="3352800"/>
              <a:ext cx="6858001" cy="152401"/>
            </a:xfrm>
            <a:prstGeom prst="rect">
              <a:avLst/>
            </a:prstGeom>
            <a:solidFill>
              <a:srgbClr val="DE7C00"/>
            </a:solidFill>
            <a:ln>
              <a:solidFill>
                <a:srgbClr val="DE7C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5400000">
              <a:off x="5181600" y="3352801"/>
              <a:ext cx="6858001" cy="152400"/>
            </a:xfrm>
            <a:prstGeom prst="rect">
              <a:avLst/>
            </a:prstGeom>
            <a:solidFill>
              <a:srgbClr val="009A44"/>
            </a:solidFill>
            <a:ln>
              <a:solidFill>
                <a:srgbClr val="009A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5400000">
              <a:off x="5410200" y="3352800"/>
              <a:ext cx="6858001" cy="152401"/>
            </a:xfrm>
            <a:prstGeom prst="rect">
              <a:avLst/>
            </a:prstGeom>
            <a:solidFill>
              <a:srgbClr val="0077C8"/>
            </a:solidFill>
            <a:ln>
              <a:solidFill>
                <a:srgbClr val="0077C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30"/>
          <p:cNvGrpSpPr/>
          <p:nvPr/>
        </p:nvGrpSpPr>
        <p:grpSpPr>
          <a:xfrm rot="16022839" flipV="1">
            <a:off x="5752505" y="23994"/>
            <a:ext cx="539496" cy="12379885"/>
            <a:chOff x="8077200" y="-1"/>
            <a:chExt cx="1066800" cy="6858002"/>
          </a:xfrm>
        </p:grpSpPr>
        <p:sp>
          <p:nvSpPr>
            <p:cNvPr id="17" name="Rectangle 16"/>
            <p:cNvSpPr/>
            <p:nvPr/>
          </p:nvSpPr>
          <p:spPr>
            <a:xfrm rot="5400000">
              <a:off x="5638799" y="3352800"/>
              <a:ext cx="6858001" cy="152401"/>
            </a:xfrm>
            <a:prstGeom prst="rect">
              <a:avLst/>
            </a:prstGeom>
            <a:solidFill>
              <a:srgbClr val="CE1126"/>
            </a:solidFill>
            <a:ln>
              <a:solidFill>
                <a:srgbClr val="CE112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5400000">
              <a:off x="4724400" y="3352799"/>
              <a:ext cx="6858001" cy="152401"/>
            </a:xfrm>
            <a:prstGeom prst="rect">
              <a:avLst/>
            </a:prstGeom>
            <a:solidFill>
              <a:srgbClr val="EAAA00"/>
            </a:solidFill>
            <a:ln>
              <a:solidFill>
                <a:srgbClr val="EAAA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4953000" y="3352800"/>
              <a:ext cx="6858001" cy="152401"/>
            </a:xfrm>
            <a:prstGeom prst="rect">
              <a:avLst/>
            </a:prstGeom>
            <a:solidFill>
              <a:srgbClr val="DE7C00"/>
            </a:solidFill>
            <a:ln>
              <a:solidFill>
                <a:srgbClr val="DE7C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5181600" y="3352800"/>
              <a:ext cx="6858001" cy="152401"/>
            </a:xfrm>
            <a:prstGeom prst="rect">
              <a:avLst/>
            </a:prstGeom>
            <a:solidFill>
              <a:srgbClr val="009A44"/>
            </a:solidFill>
            <a:ln>
              <a:solidFill>
                <a:srgbClr val="009A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rot="5400000">
              <a:off x="5410200" y="3352800"/>
              <a:ext cx="6858001" cy="152401"/>
            </a:xfrm>
            <a:prstGeom prst="rect">
              <a:avLst/>
            </a:prstGeom>
            <a:solidFill>
              <a:srgbClr val="0077C8"/>
            </a:solidFill>
            <a:ln>
              <a:solidFill>
                <a:srgbClr val="0077C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12239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541" y="218383"/>
            <a:ext cx="10515600" cy="1325563"/>
          </a:xfrm>
        </p:spPr>
        <p:txBody>
          <a:bodyPr/>
          <a:lstStyle/>
          <a:p>
            <a:r>
              <a:rPr lang="en-US" b="1" dirty="0" smtClean="0"/>
              <a:t>Winter 2021 Virtual Mobility</a:t>
            </a:r>
            <a:endParaRPr lang="en-CA" b="1" dirty="0"/>
          </a:p>
        </p:txBody>
      </p:sp>
      <p:sp>
        <p:nvSpPr>
          <p:cNvPr id="3" name="Content Placeholder 2"/>
          <p:cNvSpPr>
            <a:spLocks noGrp="1"/>
          </p:cNvSpPr>
          <p:nvPr>
            <p:ph idx="1"/>
          </p:nvPr>
        </p:nvSpPr>
        <p:spPr>
          <a:xfrm>
            <a:off x="617290" y="1482239"/>
            <a:ext cx="10515600" cy="4351338"/>
          </a:xfrm>
        </p:spPr>
        <p:txBody>
          <a:bodyPr>
            <a:normAutofit lnSpcReduction="10000"/>
          </a:bodyPr>
          <a:lstStyle/>
          <a:p>
            <a:pPr marL="457200" lvl="1" indent="0">
              <a:buNone/>
            </a:pPr>
            <a:r>
              <a:rPr lang="en-US" sz="2000" dirty="0" smtClean="0"/>
              <a:t>Aside from inbound and outbound exchange, additional details of the 2021 </a:t>
            </a:r>
            <a:r>
              <a:rPr lang="en-US" sz="2000" dirty="0"/>
              <a:t>v</a:t>
            </a:r>
            <a:r>
              <a:rPr lang="en-US" sz="2000" dirty="0" smtClean="0"/>
              <a:t>irtual </a:t>
            </a:r>
            <a:r>
              <a:rPr lang="en-US" sz="2000" dirty="0"/>
              <a:t>p</a:t>
            </a:r>
            <a:r>
              <a:rPr lang="en-US" sz="2000" dirty="0" smtClean="0"/>
              <a:t>lan include:</a:t>
            </a:r>
          </a:p>
          <a:p>
            <a:pPr lvl="1"/>
            <a:endParaRPr lang="en-US" sz="2000" dirty="0"/>
          </a:p>
          <a:p>
            <a:pPr lvl="1"/>
            <a:r>
              <a:rPr lang="en-CA" sz="2000" b="1" dirty="0"/>
              <a:t>Social Activity Events – </a:t>
            </a:r>
            <a:r>
              <a:rPr lang="en-CA" sz="2000" dirty="0"/>
              <a:t>Virtual guided tours of landmarks in Regina (U of R campus, legislative building, Mackenzie Art Gallery), utilize social media to showcase day in the life activities (grocery shopping, going through the mall, local </a:t>
            </a:r>
            <a:r>
              <a:rPr lang="en-CA" sz="2000" dirty="0" err="1"/>
              <a:t>restaraunts</a:t>
            </a:r>
            <a:r>
              <a:rPr lang="en-CA" sz="2000" dirty="0"/>
              <a:t>), Zoom conversation clubs (Canadian trivia, cooking classes, virtual board games), Google map scavenger hunts, </a:t>
            </a:r>
            <a:r>
              <a:rPr lang="en-CA" sz="2000" dirty="0" err="1"/>
              <a:t>etc</a:t>
            </a:r>
            <a:endParaRPr lang="en-CA" sz="2000" dirty="0"/>
          </a:p>
          <a:p>
            <a:pPr lvl="1"/>
            <a:r>
              <a:rPr lang="en-CA" sz="2000" b="1" dirty="0"/>
              <a:t>Symposium and Networking Events – </a:t>
            </a:r>
            <a:r>
              <a:rPr lang="en-CA" sz="2000" dirty="0"/>
              <a:t>Allow faculty members to host virtual symposiums in collaboration with partner institutions to showcase new research and unique projects being conducted at the U of R, in an effort to promote our research initiatives and engage with partners.</a:t>
            </a:r>
          </a:p>
          <a:p>
            <a:pPr lvl="1"/>
            <a:r>
              <a:rPr lang="en-CA" sz="2000" b="1" dirty="0"/>
              <a:t>Virtual Joint Research and Research Supervision Opportunities – </a:t>
            </a:r>
            <a:r>
              <a:rPr lang="en-CA" sz="2000" dirty="0"/>
              <a:t>Offer assistance creating collaborative efforts between our researchers and partner institutions carrying out similar research, or research of interest to our faculty. Additionally offering the opportunity to virtually supervise research students overseas.</a:t>
            </a:r>
          </a:p>
          <a:p>
            <a:pPr lvl="1"/>
            <a:endParaRPr lang="en-US" sz="2000" dirty="0"/>
          </a:p>
        </p:txBody>
      </p:sp>
      <p:grpSp>
        <p:nvGrpSpPr>
          <p:cNvPr id="10" name="Group 30"/>
          <p:cNvGrpSpPr/>
          <p:nvPr/>
        </p:nvGrpSpPr>
        <p:grpSpPr>
          <a:xfrm rot="19107680">
            <a:off x="756285" y="4195456"/>
            <a:ext cx="539496" cy="3746322"/>
            <a:chOff x="8077200" y="-3"/>
            <a:chExt cx="1066800" cy="6858004"/>
          </a:xfrm>
        </p:grpSpPr>
        <p:sp>
          <p:nvSpPr>
            <p:cNvPr id="11" name="Rectangle 10"/>
            <p:cNvSpPr/>
            <p:nvPr/>
          </p:nvSpPr>
          <p:spPr>
            <a:xfrm rot="5400000">
              <a:off x="5638799" y="3352800"/>
              <a:ext cx="6858001" cy="152401"/>
            </a:xfrm>
            <a:prstGeom prst="rect">
              <a:avLst/>
            </a:prstGeom>
            <a:solidFill>
              <a:srgbClr val="CE1126"/>
            </a:solidFill>
            <a:ln>
              <a:solidFill>
                <a:srgbClr val="CE112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4724399" y="3352798"/>
              <a:ext cx="6858001" cy="152400"/>
            </a:xfrm>
            <a:prstGeom prst="rect">
              <a:avLst/>
            </a:prstGeom>
            <a:solidFill>
              <a:srgbClr val="EAAA00"/>
            </a:solidFill>
            <a:ln>
              <a:solidFill>
                <a:srgbClr val="EAAA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4953000" y="3352800"/>
              <a:ext cx="6858001" cy="152401"/>
            </a:xfrm>
            <a:prstGeom prst="rect">
              <a:avLst/>
            </a:prstGeom>
            <a:solidFill>
              <a:srgbClr val="DE7C00"/>
            </a:solidFill>
            <a:ln>
              <a:solidFill>
                <a:srgbClr val="DE7C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5400000">
              <a:off x="5181600" y="3352801"/>
              <a:ext cx="6858001" cy="152400"/>
            </a:xfrm>
            <a:prstGeom prst="rect">
              <a:avLst/>
            </a:prstGeom>
            <a:solidFill>
              <a:srgbClr val="009A44"/>
            </a:solidFill>
            <a:ln>
              <a:solidFill>
                <a:srgbClr val="009A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5400000">
              <a:off x="5410200" y="3352800"/>
              <a:ext cx="6858001" cy="152401"/>
            </a:xfrm>
            <a:prstGeom prst="rect">
              <a:avLst/>
            </a:prstGeom>
            <a:solidFill>
              <a:srgbClr val="0077C8"/>
            </a:solidFill>
            <a:ln>
              <a:solidFill>
                <a:srgbClr val="0077C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30"/>
          <p:cNvGrpSpPr/>
          <p:nvPr/>
        </p:nvGrpSpPr>
        <p:grpSpPr>
          <a:xfrm rot="16022839" flipV="1">
            <a:off x="5752505" y="23994"/>
            <a:ext cx="539496" cy="12379885"/>
            <a:chOff x="8077200" y="-1"/>
            <a:chExt cx="1066800" cy="6858002"/>
          </a:xfrm>
        </p:grpSpPr>
        <p:sp>
          <p:nvSpPr>
            <p:cNvPr id="17" name="Rectangle 16"/>
            <p:cNvSpPr/>
            <p:nvPr/>
          </p:nvSpPr>
          <p:spPr>
            <a:xfrm rot="5400000">
              <a:off x="5638799" y="3352800"/>
              <a:ext cx="6858001" cy="152401"/>
            </a:xfrm>
            <a:prstGeom prst="rect">
              <a:avLst/>
            </a:prstGeom>
            <a:solidFill>
              <a:srgbClr val="CE1126"/>
            </a:solidFill>
            <a:ln>
              <a:solidFill>
                <a:srgbClr val="CE112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5400000">
              <a:off x="4724400" y="3352799"/>
              <a:ext cx="6858001" cy="152401"/>
            </a:xfrm>
            <a:prstGeom prst="rect">
              <a:avLst/>
            </a:prstGeom>
            <a:solidFill>
              <a:srgbClr val="EAAA00"/>
            </a:solidFill>
            <a:ln>
              <a:solidFill>
                <a:srgbClr val="EAAA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4953000" y="3352800"/>
              <a:ext cx="6858001" cy="152401"/>
            </a:xfrm>
            <a:prstGeom prst="rect">
              <a:avLst/>
            </a:prstGeom>
            <a:solidFill>
              <a:srgbClr val="DE7C00"/>
            </a:solidFill>
            <a:ln>
              <a:solidFill>
                <a:srgbClr val="DE7C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5181600" y="3352800"/>
              <a:ext cx="6858001" cy="152401"/>
            </a:xfrm>
            <a:prstGeom prst="rect">
              <a:avLst/>
            </a:prstGeom>
            <a:solidFill>
              <a:srgbClr val="009A44"/>
            </a:solidFill>
            <a:ln>
              <a:solidFill>
                <a:srgbClr val="009A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rot="5400000">
              <a:off x="5410200" y="3352800"/>
              <a:ext cx="6858001" cy="152401"/>
            </a:xfrm>
            <a:prstGeom prst="rect">
              <a:avLst/>
            </a:prstGeom>
            <a:solidFill>
              <a:srgbClr val="0077C8"/>
            </a:solidFill>
            <a:ln>
              <a:solidFill>
                <a:srgbClr val="0077C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5454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1975</TotalTime>
  <Words>259</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Winter 2021 Virtual Mobility</vt:lpstr>
      <vt:lpstr>Winter 2021 Virtual Mobility</vt:lpstr>
    </vt:vector>
  </TitlesOfParts>
  <Company>University of Regina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Journalism Presentation</dc:title>
  <dc:creator>Taylor Marshall</dc:creator>
  <cp:lastModifiedBy>wendy tebb</cp:lastModifiedBy>
  <cp:revision>92</cp:revision>
  <dcterms:created xsi:type="dcterms:W3CDTF">2019-08-29T16:28:30Z</dcterms:created>
  <dcterms:modified xsi:type="dcterms:W3CDTF">2020-10-14T21:07:19Z</dcterms:modified>
</cp:coreProperties>
</file>